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675" r:id="rId3"/>
    <p:sldMasterId id="2147483683" r:id="rId4"/>
  </p:sldMasterIdLst>
  <p:notesMasterIdLst>
    <p:notesMasterId r:id="rId31"/>
  </p:notesMasterIdLst>
  <p:sldIdLst>
    <p:sldId id="256" r:id="rId5"/>
    <p:sldId id="509" r:id="rId6"/>
    <p:sldId id="259" r:id="rId7"/>
    <p:sldId id="460" r:id="rId8"/>
    <p:sldId id="478" r:id="rId9"/>
    <p:sldId id="475" r:id="rId10"/>
    <p:sldId id="477" r:id="rId11"/>
    <p:sldId id="481" r:id="rId12"/>
    <p:sldId id="483" r:id="rId13"/>
    <p:sldId id="486" r:id="rId14"/>
    <p:sldId id="485" r:id="rId15"/>
    <p:sldId id="488" r:id="rId16"/>
    <p:sldId id="489" r:id="rId17"/>
    <p:sldId id="504" r:id="rId18"/>
    <p:sldId id="492" r:id="rId19"/>
    <p:sldId id="257" r:id="rId20"/>
    <p:sldId id="258" r:id="rId21"/>
    <p:sldId id="491" r:id="rId22"/>
    <p:sldId id="260" r:id="rId23"/>
    <p:sldId id="494" r:id="rId24"/>
    <p:sldId id="511" r:id="rId25"/>
    <p:sldId id="498" r:id="rId26"/>
    <p:sldId id="263" r:id="rId27"/>
    <p:sldId id="496" r:id="rId28"/>
    <p:sldId id="510" r:id="rId29"/>
    <p:sldId id="458" r:id="rId3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2DCDB"/>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306" y="90"/>
      </p:cViewPr>
      <p:guideLst>
        <p:guide orient="horz" pos="28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ssein Hussein" userId="1ecfc6a5-6c5d-42af-ae2e-a899edd010f9" providerId="ADAL" clId="{2DFE9155-01DD-40BE-B899-E20E2A5BAF6C}"/>
    <pc:docChg chg="delSld">
      <pc:chgData name="Hussein Hussein" userId="1ecfc6a5-6c5d-42af-ae2e-a899edd010f9" providerId="ADAL" clId="{2DFE9155-01DD-40BE-B899-E20E2A5BAF6C}" dt="2026-01-14T08:15:53.390" v="2" actId="47"/>
      <pc:docMkLst>
        <pc:docMk/>
      </pc:docMkLst>
      <pc:sldChg chg="del">
        <pc:chgData name="Hussein Hussein" userId="1ecfc6a5-6c5d-42af-ae2e-a899edd010f9" providerId="ADAL" clId="{2DFE9155-01DD-40BE-B899-E20E2A5BAF6C}" dt="2026-01-14T08:15:51.502" v="1" actId="47"/>
        <pc:sldMkLst>
          <pc:docMk/>
          <pc:sldMk cId="88754654" sldId="482"/>
        </pc:sldMkLst>
      </pc:sldChg>
      <pc:sldChg chg="del">
        <pc:chgData name="Hussein Hussein" userId="1ecfc6a5-6c5d-42af-ae2e-a899edd010f9" providerId="ADAL" clId="{2DFE9155-01DD-40BE-B899-E20E2A5BAF6C}" dt="2026-01-14T08:15:53.390" v="2" actId="47"/>
        <pc:sldMkLst>
          <pc:docMk/>
          <pc:sldMk cId="418236508" sldId="484"/>
        </pc:sldMkLst>
      </pc:sldChg>
      <pc:sldChg chg="del">
        <pc:chgData name="Hussein Hussein" userId="1ecfc6a5-6c5d-42af-ae2e-a899edd010f9" providerId="ADAL" clId="{2DFE9155-01DD-40BE-B899-E20E2A5BAF6C}" dt="2026-01-14T08:15:30.332" v="0" actId="47"/>
        <pc:sldMkLst>
          <pc:docMk/>
          <pc:sldMk cId="1282211208" sldId="505"/>
        </pc:sldMkLst>
      </pc:sldChg>
      <pc:sldChg chg="del">
        <pc:chgData name="Hussein Hussein" userId="1ecfc6a5-6c5d-42af-ae2e-a899edd010f9" providerId="ADAL" clId="{2DFE9155-01DD-40BE-B899-E20E2A5BAF6C}" dt="2026-01-14T08:15:30.332" v="0" actId="47"/>
        <pc:sldMkLst>
          <pc:docMk/>
          <pc:sldMk cId="892645898" sldId="506"/>
        </pc:sldMkLst>
      </pc:sldChg>
      <pc:sldChg chg="del">
        <pc:chgData name="Hussein Hussein" userId="1ecfc6a5-6c5d-42af-ae2e-a899edd010f9" providerId="ADAL" clId="{2DFE9155-01DD-40BE-B899-E20E2A5BAF6C}" dt="2026-01-14T08:15:30.332" v="0" actId="47"/>
        <pc:sldMkLst>
          <pc:docMk/>
          <pc:sldMk cId="930164039" sldId="507"/>
        </pc:sldMkLst>
      </pc:sldChg>
      <pc:sldChg chg="del">
        <pc:chgData name="Hussein Hussein" userId="1ecfc6a5-6c5d-42af-ae2e-a899edd010f9" providerId="ADAL" clId="{2DFE9155-01DD-40BE-B899-E20E2A5BAF6C}" dt="2026-01-14T08:15:30.332" v="0" actId="47"/>
        <pc:sldMkLst>
          <pc:docMk/>
          <pc:sldMk cId="965431705" sldId="508"/>
        </pc:sldMkLst>
      </pc:sldChg>
      <pc:sldMasterChg chg="delSldLayout">
        <pc:chgData name="Hussein Hussein" userId="1ecfc6a5-6c5d-42af-ae2e-a899edd010f9" providerId="ADAL" clId="{2DFE9155-01DD-40BE-B899-E20E2A5BAF6C}" dt="2026-01-14T08:15:30.332" v="0" actId="47"/>
        <pc:sldMasterMkLst>
          <pc:docMk/>
          <pc:sldMasterMk cId="0" sldId="2147483648"/>
        </pc:sldMasterMkLst>
        <pc:sldLayoutChg chg="del">
          <pc:chgData name="Hussein Hussein" userId="1ecfc6a5-6c5d-42af-ae2e-a899edd010f9" providerId="ADAL" clId="{2DFE9155-01DD-40BE-B899-E20E2A5BAF6C}" dt="2026-01-14T08:15:30.332" v="0" actId="47"/>
          <pc:sldLayoutMkLst>
            <pc:docMk/>
            <pc:sldMasterMk cId="0" sldId="2147483648"/>
            <pc:sldLayoutMk cId="1481337698" sldId="21474836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8F44EF7-DA6B-4FA2-BD0B-7FEB19096A62}" type="datetimeFigureOut">
              <a:rPr lang="en-US" smtClean="0"/>
              <a:t>1/14/2026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7F6596B-18B3-4638-8D7F-B547F6D250D8}" type="slidenum">
              <a:rPr lang="en-US" smtClean="0"/>
              <a:t>‹#›</a:t>
            </a:fld>
            <a:endParaRPr lang="en-US"/>
          </a:p>
        </p:txBody>
      </p:sp>
    </p:spTree>
    <p:extLst>
      <p:ext uri="{BB962C8B-B14F-4D97-AF65-F5344CB8AC3E}">
        <p14:creationId xmlns:p14="http://schemas.microsoft.com/office/powerpoint/2010/main" val="2738681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F6596B-18B3-4638-8D7F-B547F6D250D8}" type="slidenum">
              <a:rPr lang="en-US" smtClean="0"/>
              <a:t>1</a:t>
            </a:fld>
            <a:endParaRPr lang="en-US"/>
          </a:p>
        </p:txBody>
      </p:sp>
    </p:spTree>
    <p:extLst>
      <p:ext uri="{BB962C8B-B14F-4D97-AF65-F5344CB8AC3E}">
        <p14:creationId xmlns:p14="http://schemas.microsoft.com/office/powerpoint/2010/main" val="3408345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F6596B-18B3-4638-8D7F-B547F6D250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28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93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F6596B-18B3-4638-8D7F-B547F6D250D8}" type="slidenum">
              <a:rPr lang="en-US" smtClean="0"/>
              <a:t>3</a:t>
            </a:fld>
            <a:endParaRPr lang="en-US"/>
          </a:p>
        </p:txBody>
      </p:sp>
    </p:spTree>
    <p:extLst>
      <p:ext uri="{BB962C8B-B14F-4D97-AF65-F5344CB8AC3E}">
        <p14:creationId xmlns:p14="http://schemas.microsoft.com/office/powerpoint/2010/main" val="95111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j-lt"/>
              </a:rPr>
              <a:t>With the knowledge we will gain in this class, we will have the tools to design and create robots that can improve efficiency and push the boundaries of what is possible. I am excited to embark on this journey with you and to see the incredible things we will be able to accomplish together."</a:t>
            </a:r>
          </a:p>
          <a:p>
            <a:endParaRPr lang="en-US"/>
          </a:p>
        </p:txBody>
      </p:sp>
      <p:sp>
        <p:nvSpPr>
          <p:cNvPr id="4" name="Slide Number Placeholder 3"/>
          <p:cNvSpPr>
            <a:spLocks noGrp="1"/>
          </p:cNvSpPr>
          <p:nvPr>
            <p:ph type="sldNum" sz="quarter" idx="5"/>
          </p:nvPr>
        </p:nvSpPr>
        <p:spPr/>
        <p:txBody>
          <a:bodyPr/>
          <a:lstStyle/>
          <a:p>
            <a:fld id="{E7F6596B-18B3-4638-8D7F-B547F6D250D8}" type="slidenum">
              <a:rPr lang="en-US" smtClean="0"/>
              <a:t>4</a:t>
            </a:fld>
            <a:endParaRPr lang="en-US"/>
          </a:p>
        </p:txBody>
      </p:sp>
    </p:spTree>
    <p:extLst>
      <p:ext uri="{BB962C8B-B14F-4D97-AF65-F5344CB8AC3E}">
        <p14:creationId xmlns:p14="http://schemas.microsoft.com/office/powerpoint/2010/main" val="1896674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F6596B-18B3-4638-8D7F-B547F6D250D8}" type="slidenum">
              <a:rPr lang="en-US" smtClean="0"/>
              <a:t>7</a:t>
            </a:fld>
            <a:endParaRPr lang="en-US"/>
          </a:p>
        </p:txBody>
      </p:sp>
    </p:spTree>
    <p:extLst>
      <p:ext uri="{BB962C8B-B14F-4D97-AF65-F5344CB8AC3E}">
        <p14:creationId xmlns:p14="http://schemas.microsoft.com/office/powerpoint/2010/main" val="2983523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F6596B-18B3-4638-8D7F-B547F6D250D8}" type="slidenum">
              <a:rPr lang="en-US" smtClean="0"/>
              <a:t>11</a:t>
            </a:fld>
            <a:endParaRPr lang="en-US"/>
          </a:p>
        </p:txBody>
      </p:sp>
    </p:spTree>
    <p:extLst>
      <p:ext uri="{BB962C8B-B14F-4D97-AF65-F5344CB8AC3E}">
        <p14:creationId xmlns:p14="http://schemas.microsoft.com/office/powerpoint/2010/main" val="59722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F6596B-18B3-4638-8D7F-B547F6D250D8}" type="slidenum">
              <a:rPr lang="en-US" smtClean="0"/>
              <a:t>13</a:t>
            </a:fld>
            <a:endParaRPr lang="en-US"/>
          </a:p>
        </p:txBody>
      </p:sp>
    </p:spTree>
    <p:extLst>
      <p:ext uri="{BB962C8B-B14F-4D97-AF65-F5344CB8AC3E}">
        <p14:creationId xmlns:p14="http://schemas.microsoft.com/office/powerpoint/2010/main" val="1450813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F6596B-18B3-4638-8D7F-B547F6D250D8}" type="slidenum">
              <a:rPr lang="en-US" smtClean="0"/>
              <a:t>14</a:t>
            </a:fld>
            <a:endParaRPr lang="en-US"/>
          </a:p>
        </p:txBody>
      </p:sp>
    </p:spTree>
    <p:extLst>
      <p:ext uri="{BB962C8B-B14F-4D97-AF65-F5344CB8AC3E}">
        <p14:creationId xmlns:p14="http://schemas.microsoft.com/office/powerpoint/2010/main" val="2640050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F6596B-18B3-4638-8D7F-B547F6D250D8}" type="slidenum">
              <a:rPr lang="en-US" smtClean="0"/>
              <a:t>23</a:t>
            </a:fld>
            <a:endParaRPr lang="en-US"/>
          </a:p>
        </p:txBody>
      </p:sp>
    </p:spTree>
    <p:extLst>
      <p:ext uri="{BB962C8B-B14F-4D97-AF65-F5344CB8AC3E}">
        <p14:creationId xmlns:p14="http://schemas.microsoft.com/office/powerpoint/2010/main" val="870779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436663" y="487439"/>
            <a:ext cx="3318676" cy="368434"/>
          </a:xfrm>
        </p:spPr>
        <p:txBody>
          <a:bodyPr lIns="0" tIns="0" rIns="0" bIns="0"/>
          <a:lstStyle>
            <a:lvl1pPr>
              <a:defRPr sz="2394"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67745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436663" y="487439"/>
            <a:ext cx="3318676" cy="368434"/>
          </a:xfrm>
        </p:spPr>
        <p:txBody>
          <a:bodyPr lIns="0" tIns="0" rIns="0" bIns="0"/>
          <a:lstStyle>
            <a:lvl1pPr>
              <a:defRPr sz="2394"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306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19516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6166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59115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02062" y="307913"/>
            <a:ext cx="1587877" cy="394723"/>
          </a:xfrm>
        </p:spPr>
        <p:txBody>
          <a:bodyPr lIns="0" tIns="0" rIns="0" bIns="0"/>
          <a:lstStyle>
            <a:lvl1pPr>
              <a:defRPr sz="2565"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6072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02062" y="307913"/>
            <a:ext cx="1587877" cy="394723"/>
          </a:xfrm>
        </p:spPr>
        <p:txBody>
          <a:bodyPr lIns="0" tIns="0" rIns="0" bIns="0"/>
          <a:lstStyle>
            <a:lvl1pPr>
              <a:defRPr sz="2565"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89919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02062" y="307913"/>
            <a:ext cx="1587877" cy="394723"/>
          </a:xfrm>
        </p:spPr>
        <p:txBody>
          <a:bodyPr lIns="0" tIns="0" rIns="0" bIns="0"/>
          <a:lstStyle>
            <a:lvl1pPr>
              <a:defRPr sz="2565"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97070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39822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34828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43449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861587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97762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749466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84003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99945A-F0AD-07A8-152D-2BC4156C9F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2760" y="5860691"/>
            <a:ext cx="637309" cy="63730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F1B2BDB8-3F43-1D5F-55E5-63B3AC8026F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82760" y="1337401"/>
            <a:ext cx="4512880" cy="1054411"/>
          </a:xfrm>
          <a:prstGeom prst="rect">
            <a:avLst/>
          </a:prstGeom>
        </p:spPr>
      </p:pic>
    </p:spTree>
    <p:extLst>
      <p:ext uri="{BB962C8B-B14F-4D97-AF65-F5344CB8AC3E}">
        <p14:creationId xmlns:p14="http://schemas.microsoft.com/office/powerpoint/2010/main" val="2465499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E3F6B370-E509-99B3-A9DE-B6C0FBE7F948}"/>
              </a:ext>
            </a:extLst>
          </p:cNvPr>
          <p:cNvSpPr/>
          <p:nvPr userDrawn="1"/>
        </p:nvSpPr>
        <p:spPr>
          <a:xfrm>
            <a:off x="103716" y="1138373"/>
            <a:ext cx="11984569" cy="5602846"/>
          </a:xfrm>
          <a:prstGeom prst="rect">
            <a:avLst/>
          </a:prstGeom>
          <a:solidFill>
            <a:srgbClr val="000000">
              <a:alpha val="2849"/>
            </a:srgb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0" name="Line">
            <a:extLst>
              <a:ext uri="{FF2B5EF4-FFF2-40B4-BE49-F238E27FC236}">
                <a16:creationId xmlns:a16="http://schemas.microsoft.com/office/drawing/2014/main" id="{F84AC768-427F-8E14-15D3-89F6E9B223DC}"/>
              </a:ext>
            </a:extLst>
          </p:cNvPr>
          <p:cNvSpPr/>
          <p:nvPr userDrawn="1"/>
        </p:nvSpPr>
        <p:spPr>
          <a:xfrm>
            <a:off x="7979929" y="567029"/>
            <a:ext cx="3376656" cy="0"/>
          </a:xfrm>
          <a:prstGeom prst="line">
            <a:avLst/>
          </a:prstGeom>
          <a:ln w="25400">
            <a:solidFill>
              <a:schemeClr val="tx1">
                <a:lumMod val="60000"/>
                <a:lumOff val="40000"/>
              </a:schemeClr>
            </a:solidFill>
            <a:miter lim="400000"/>
          </a:ln>
        </p:spPr>
        <p:txBody>
          <a:bodyPr lIns="25400" tIns="25400" rIns="25400" bIns="25400" anchor="ctr"/>
          <a:lstStyle/>
          <a:p>
            <a:endParaRPr sz="900"/>
          </a:p>
        </p:txBody>
      </p:sp>
      <p:pic>
        <p:nvPicPr>
          <p:cNvPr id="11" name="Picture 10">
            <a:extLst>
              <a:ext uri="{FF2B5EF4-FFF2-40B4-BE49-F238E27FC236}">
                <a16:creationId xmlns:a16="http://schemas.microsoft.com/office/drawing/2014/main" id="{B4C1D1F4-C3B9-D6B0-C2FB-C2861092CD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63677" y="334366"/>
            <a:ext cx="452344" cy="452344"/>
          </a:xfrm>
          <a:prstGeom prst="rect">
            <a:avLst/>
          </a:prstGeom>
        </p:spPr>
      </p:pic>
      <p:sp>
        <p:nvSpPr>
          <p:cNvPr id="3" name="Picture Placeholder 2">
            <a:extLst>
              <a:ext uri="{FF2B5EF4-FFF2-40B4-BE49-F238E27FC236}">
                <a16:creationId xmlns:a16="http://schemas.microsoft.com/office/drawing/2014/main" id="{DE20B93D-CB4C-CE1D-F366-E9F7F350A965}"/>
              </a:ext>
            </a:extLst>
          </p:cNvPr>
          <p:cNvSpPr>
            <a:spLocks noGrp="1"/>
          </p:cNvSpPr>
          <p:nvPr>
            <p:ph type="pic" sz="quarter" idx="10"/>
          </p:nvPr>
        </p:nvSpPr>
        <p:spPr>
          <a:xfrm>
            <a:off x="103716" y="1138058"/>
            <a:ext cx="5281705" cy="276999"/>
          </a:xfrm>
          <a:prstGeom prst="rect">
            <a:avLst/>
          </a:prstGeom>
        </p:spPr>
        <p:txBody>
          <a:bodyPr/>
          <a:lstStyle/>
          <a:p>
            <a:endParaRPr lang="en-LB"/>
          </a:p>
        </p:txBody>
      </p:sp>
      <p:pic>
        <p:nvPicPr>
          <p:cNvPr id="4" name="Picture 3" descr="Logo&#10;&#10;Description automatically generated with medium confidence">
            <a:extLst>
              <a:ext uri="{FF2B5EF4-FFF2-40B4-BE49-F238E27FC236}">
                <a16:creationId xmlns:a16="http://schemas.microsoft.com/office/drawing/2014/main" id="{78EB062A-1B27-5E1F-5D78-62623D5046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5980" y="261508"/>
            <a:ext cx="2627049" cy="613797"/>
          </a:xfrm>
          <a:prstGeom prst="rect">
            <a:avLst/>
          </a:prstGeom>
        </p:spPr>
      </p:pic>
      <p:sp>
        <p:nvSpPr>
          <p:cNvPr id="5" name="TextBox 4">
            <a:extLst>
              <a:ext uri="{FF2B5EF4-FFF2-40B4-BE49-F238E27FC236}">
                <a16:creationId xmlns:a16="http://schemas.microsoft.com/office/drawing/2014/main" id="{8629F3B8-EBD2-1A89-B4DD-F3743E761642}"/>
              </a:ext>
            </a:extLst>
          </p:cNvPr>
          <p:cNvSpPr txBox="1"/>
          <p:nvPr userDrawn="1"/>
        </p:nvSpPr>
        <p:spPr>
          <a:xfrm>
            <a:off x="11486256" y="6435983"/>
            <a:ext cx="518091" cy="430887"/>
          </a:xfrm>
          <a:prstGeom prst="rect">
            <a:avLst/>
          </a:prstGeom>
          <a:noFill/>
        </p:spPr>
        <p:txBody>
          <a:bodyPr wrap="none" rtlCol="0">
            <a:spAutoFit/>
          </a:bodyPr>
          <a:lstStyle/>
          <a:p>
            <a:fld id="{DE8315DB-2319-487D-BB2E-10FA2E1795B4}" type="slidenum">
              <a:rPr lang="en-US" sz="2200" smtClean="0">
                <a:solidFill>
                  <a:srgbClr val="840032"/>
                </a:solidFill>
              </a:rPr>
              <a:t>‹#›</a:t>
            </a:fld>
            <a:endParaRPr lang="en-US" sz="2200">
              <a:solidFill>
                <a:srgbClr val="840032"/>
              </a:solidFill>
            </a:endParaRPr>
          </a:p>
        </p:txBody>
      </p:sp>
    </p:spTree>
    <p:extLst>
      <p:ext uri="{BB962C8B-B14F-4D97-AF65-F5344CB8AC3E}">
        <p14:creationId xmlns:p14="http://schemas.microsoft.com/office/powerpoint/2010/main" val="16552063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E3F6B370-E509-99B3-A9DE-B6C0FBE7F948}"/>
              </a:ext>
            </a:extLst>
          </p:cNvPr>
          <p:cNvSpPr/>
          <p:nvPr userDrawn="1"/>
        </p:nvSpPr>
        <p:spPr>
          <a:xfrm>
            <a:off x="103716" y="1138373"/>
            <a:ext cx="11984569" cy="5602846"/>
          </a:xfrm>
          <a:prstGeom prst="rect">
            <a:avLst/>
          </a:prstGeom>
          <a:solidFill>
            <a:srgbClr val="000000">
              <a:alpha val="2849"/>
            </a:srgb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0" name="Line">
            <a:extLst>
              <a:ext uri="{FF2B5EF4-FFF2-40B4-BE49-F238E27FC236}">
                <a16:creationId xmlns:a16="http://schemas.microsoft.com/office/drawing/2014/main" id="{F84AC768-427F-8E14-15D3-89F6E9B223DC}"/>
              </a:ext>
            </a:extLst>
          </p:cNvPr>
          <p:cNvSpPr/>
          <p:nvPr userDrawn="1"/>
        </p:nvSpPr>
        <p:spPr>
          <a:xfrm>
            <a:off x="7979929" y="567029"/>
            <a:ext cx="3376656" cy="0"/>
          </a:xfrm>
          <a:prstGeom prst="line">
            <a:avLst/>
          </a:prstGeom>
          <a:ln w="25400">
            <a:solidFill>
              <a:schemeClr val="tx1">
                <a:lumMod val="60000"/>
                <a:lumOff val="40000"/>
              </a:schemeClr>
            </a:solidFill>
            <a:miter lim="400000"/>
          </a:ln>
        </p:spPr>
        <p:txBody>
          <a:bodyPr lIns="25400" tIns="25400" rIns="25400" bIns="25400" anchor="ctr"/>
          <a:lstStyle/>
          <a:p>
            <a:endParaRPr sz="900"/>
          </a:p>
        </p:txBody>
      </p:sp>
      <p:pic>
        <p:nvPicPr>
          <p:cNvPr id="11" name="Picture 10">
            <a:extLst>
              <a:ext uri="{FF2B5EF4-FFF2-40B4-BE49-F238E27FC236}">
                <a16:creationId xmlns:a16="http://schemas.microsoft.com/office/drawing/2014/main" id="{B4C1D1F4-C3B9-D6B0-C2FB-C2861092CD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63677" y="334366"/>
            <a:ext cx="452344" cy="452344"/>
          </a:xfrm>
          <a:prstGeom prst="rect">
            <a:avLst/>
          </a:prstGeom>
        </p:spPr>
      </p:pic>
      <p:sp>
        <p:nvSpPr>
          <p:cNvPr id="3" name="Picture Placeholder 2">
            <a:extLst>
              <a:ext uri="{FF2B5EF4-FFF2-40B4-BE49-F238E27FC236}">
                <a16:creationId xmlns:a16="http://schemas.microsoft.com/office/drawing/2014/main" id="{DE20B93D-CB4C-CE1D-F366-E9F7F350A965}"/>
              </a:ext>
            </a:extLst>
          </p:cNvPr>
          <p:cNvSpPr>
            <a:spLocks noGrp="1"/>
          </p:cNvSpPr>
          <p:nvPr>
            <p:ph type="pic" sz="quarter" idx="10"/>
          </p:nvPr>
        </p:nvSpPr>
        <p:spPr>
          <a:xfrm>
            <a:off x="103716" y="2446478"/>
            <a:ext cx="3902892" cy="276999"/>
          </a:xfrm>
          <a:prstGeom prst="rect">
            <a:avLst/>
          </a:prstGeom>
        </p:spPr>
        <p:txBody>
          <a:bodyPr/>
          <a:lstStyle/>
          <a:p>
            <a:endParaRPr lang="en-LB"/>
          </a:p>
        </p:txBody>
      </p:sp>
      <p:sp>
        <p:nvSpPr>
          <p:cNvPr id="15" name="Picture Placeholder 2">
            <a:extLst>
              <a:ext uri="{FF2B5EF4-FFF2-40B4-BE49-F238E27FC236}">
                <a16:creationId xmlns:a16="http://schemas.microsoft.com/office/drawing/2014/main" id="{426B1798-01CB-081E-96A7-8B9C1E5F5906}"/>
              </a:ext>
            </a:extLst>
          </p:cNvPr>
          <p:cNvSpPr>
            <a:spLocks noGrp="1"/>
          </p:cNvSpPr>
          <p:nvPr>
            <p:ph type="pic" sz="quarter" idx="12"/>
          </p:nvPr>
        </p:nvSpPr>
        <p:spPr>
          <a:xfrm>
            <a:off x="8177025" y="2446478"/>
            <a:ext cx="3902892" cy="276999"/>
          </a:xfrm>
          <a:prstGeom prst="rect">
            <a:avLst/>
          </a:prstGeom>
        </p:spPr>
        <p:txBody>
          <a:bodyPr/>
          <a:lstStyle/>
          <a:p>
            <a:endParaRPr lang="en-LB"/>
          </a:p>
        </p:txBody>
      </p:sp>
      <p:sp>
        <p:nvSpPr>
          <p:cNvPr id="16" name="Picture Placeholder 2">
            <a:extLst>
              <a:ext uri="{FF2B5EF4-FFF2-40B4-BE49-F238E27FC236}">
                <a16:creationId xmlns:a16="http://schemas.microsoft.com/office/drawing/2014/main" id="{09211843-4DD8-9218-E56B-E1CAE1F09754}"/>
              </a:ext>
            </a:extLst>
          </p:cNvPr>
          <p:cNvSpPr>
            <a:spLocks noGrp="1"/>
          </p:cNvSpPr>
          <p:nvPr>
            <p:ph type="pic" sz="quarter" idx="11"/>
          </p:nvPr>
        </p:nvSpPr>
        <p:spPr>
          <a:xfrm>
            <a:off x="4140370" y="2446478"/>
            <a:ext cx="3902892" cy="276999"/>
          </a:xfrm>
          <a:prstGeom prst="rect">
            <a:avLst/>
          </a:prstGeom>
        </p:spPr>
        <p:txBody>
          <a:bodyPr/>
          <a:lstStyle/>
          <a:p>
            <a:endParaRPr lang="en-LB"/>
          </a:p>
        </p:txBody>
      </p:sp>
      <p:pic>
        <p:nvPicPr>
          <p:cNvPr id="4" name="Picture 3" descr="Logo&#10;&#10;Description automatically generated with medium confidence">
            <a:extLst>
              <a:ext uri="{FF2B5EF4-FFF2-40B4-BE49-F238E27FC236}">
                <a16:creationId xmlns:a16="http://schemas.microsoft.com/office/drawing/2014/main" id="{D88BF2DC-110B-3BE6-71EB-67453E71C4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5980" y="261508"/>
            <a:ext cx="2627049" cy="613797"/>
          </a:xfrm>
          <a:prstGeom prst="rect">
            <a:avLst/>
          </a:prstGeom>
        </p:spPr>
      </p:pic>
      <p:sp>
        <p:nvSpPr>
          <p:cNvPr id="5" name="TextBox 4">
            <a:extLst>
              <a:ext uri="{FF2B5EF4-FFF2-40B4-BE49-F238E27FC236}">
                <a16:creationId xmlns:a16="http://schemas.microsoft.com/office/drawing/2014/main" id="{0C45AA58-17A4-8170-9717-DD50BCF0A56F}"/>
              </a:ext>
            </a:extLst>
          </p:cNvPr>
          <p:cNvSpPr txBox="1"/>
          <p:nvPr userDrawn="1"/>
        </p:nvSpPr>
        <p:spPr>
          <a:xfrm>
            <a:off x="11486256" y="6435983"/>
            <a:ext cx="518091" cy="430887"/>
          </a:xfrm>
          <a:prstGeom prst="rect">
            <a:avLst/>
          </a:prstGeom>
          <a:noFill/>
        </p:spPr>
        <p:txBody>
          <a:bodyPr wrap="none" rtlCol="0">
            <a:spAutoFit/>
          </a:bodyPr>
          <a:lstStyle/>
          <a:p>
            <a:fld id="{DE8315DB-2319-487D-BB2E-10FA2E1795B4}" type="slidenum">
              <a:rPr lang="en-US" sz="2200" smtClean="0">
                <a:solidFill>
                  <a:srgbClr val="840032"/>
                </a:solidFill>
              </a:rPr>
              <a:t>‹#›</a:t>
            </a:fld>
            <a:endParaRPr lang="en-US" sz="2200">
              <a:solidFill>
                <a:srgbClr val="840032"/>
              </a:solidFill>
            </a:endParaRPr>
          </a:p>
        </p:txBody>
      </p:sp>
    </p:spTree>
    <p:extLst>
      <p:ext uri="{BB962C8B-B14F-4D97-AF65-F5344CB8AC3E}">
        <p14:creationId xmlns:p14="http://schemas.microsoft.com/office/powerpoint/2010/main" val="69406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86633"/>
            <a:ext cx="10363200" cy="92333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6202C5-12BE-4CF1-8BAF-31391409DA54}" type="datetimeFigureOut">
              <a:rPr lang="en-US" smtClean="0"/>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7A4A52-9350-4D5B-9E15-E686904CF743}" type="slidenum">
              <a:rPr lang="en-US" smtClean="0"/>
              <a:t>‹#›</a:t>
            </a:fld>
            <a:endParaRPr lang="en-US"/>
          </a:p>
        </p:txBody>
      </p:sp>
    </p:spTree>
    <p:extLst>
      <p:ext uri="{BB962C8B-B14F-4D97-AF65-F5344CB8AC3E}">
        <p14:creationId xmlns:p14="http://schemas.microsoft.com/office/powerpoint/2010/main" val="767441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E3F6B370-E509-99B3-A9DE-B6C0FBE7F948}"/>
              </a:ext>
            </a:extLst>
          </p:cNvPr>
          <p:cNvSpPr/>
          <p:nvPr userDrawn="1"/>
        </p:nvSpPr>
        <p:spPr>
          <a:xfrm>
            <a:off x="103716" y="1138373"/>
            <a:ext cx="11984569" cy="5602846"/>
          </a:xfrm>
          <a:prstGeom prst="rect">
            <a:avLst/>
          </a:prstGeom>
          <a:solidFill>
            <a:srgbClr val="000000">
              <a:alpha val="2849"/>
            </a:srgb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0" name="Line">
            <a:extLst>
              <a:ext uri="{FF2B5EF4-FFF2-40B4-BE49-F238E27FC236}">
                <a16:creationId xmlns:a16="http://schemas.microsoft.com/office/drawing/2014/main" id="{F84AC768-427F-8E14-15D3-89F6E9B223DC}"/>
              </a:ext>
            </a:extLst>
          </p:cNvPr>
          <p:cNvSpPr/>
          <p:nvPr userDrawn="1"/>
        </p:nvSpPr>
        <p:spPr>
          <a:xfrm>
            <a:off x="7979929" y="567029"/>
            <a:ext cx="3376656" cy="0"/>
          </a:xfrm>
          <a:prstGeom prst="line">
            <a:avLst/>
          </a:prstGeom>
          <a:ln w="25400">
            <a:solidFill>
              <a:schemeClr val="tx1">
                <a:lumMod val="60000"/>
                <a:lumOff val="40000"/>
              </a:schemeClr>
            </a:solidFill>
            <a:miter lim="400000"/>
          </a:ln>
        </p:spPr>
        <p:txBody>
          <a:bodyPr lIns="25400" tIns="25400" rIns="25400" bIns="25400" anchor="ctr"/>
          <a:lstStyle/>
          <a:p>
            <a:endParaRPr sz="900"/>
          </a:p>
        </p:txBody>
      </p:sp>
      <p:pic>
        <p:nvPicPr>
          <p:cNvPr id="11" name="Picture 10">
            <a:extLst>
              <a:ext uri="{FF2B5EF4-FFF2-40B4-BE49-F238E27FC236}">
                <a16:creationId xmlns:a16="http://schemas.microsoft.com/office/drawing/2014/main" id="{B4C1D1F4-C3B9-D6B0-C2FB-C2861092CD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63677" y="334366"/>
            <a:ext cx="452344" cy="452344"/>
          </a:xfrm>
          <a:prstGeom prst="rect">
            <a:avLst/>
          </a:prstGeom>
        </p:spPr>
      </p:pic>
      <p:sp>
        <p:nvSpPr>
          <p:cNvPr id="3" name="Picture Placeholder 2">
            <a:extLst>
              <a:ext uri="{FF2B5EF4-FFF2-40B4-BE49-F238E27FC236}">
                <a16:creationId xmlns:a16="http://schemas.microsoft.com/office/drawing/2014/main" id="{DE20B93D-CB4C-CE1D-F366-E9F7F350A965}"/>
              </a:ext>
            </a:extLst>
          </p:cNvPr>
          <p:cNvSpPr>
            <a:spLocks noGrp="1"/>
          </p:cNvSpPr>
          <p:nvPr>
            <p:ph type="pic" sz="quarter" idx="10"/>
          </p:nvPr>
        </p:nvSpPr>
        <p:spPr>
          <a:xfrm>
            <a:off x="103716" y="2446478"/>
            <a:ext cx="3902892" cy="276999"/>
          </a:xfrm>
          <a:prstGeom prst="rect">
            <a:avLst/>
          </a:prstGeom>
        </p:spPr>
        <p:txBody>
          <a:bodyPr/>
          <a:lstStyle/>
          <a:p>
            <a:endParaRPr lang="en-LB"/>
          </a:p>
        </p:txBody>
      </p:sp>
      <p:sp>
        <p:nvSpPr>
          <p:cNvPr id="15" name="Picture Placeholder 2">
            <a:extLst>
              <a:ext uri="{FF2B5EF4-FFF2-40B4-BE49-F238E27FC236}">
                <a16:creationId xmlns:a16="http://schemas.microsoft.com/office/drawing/2014/main" id="{426B1798-01CB-081E-96A7-8B9C1E5F5906}"/>
              </a:ext>
            </a:extLst>
          </p:cNvPr>
          <p:cNvSpPr>
            <a:spLocks noGrp="1"/>
          </p:cNvSpPr>
          <p:nvPr>
            <p:ph type="pic" sz="quarter" idx="12"/>
          </p:nvPr>
        </p:nvSpPr>
        <p:spPr>
          <a:xfrm>
            <a:off x="8177025" y="2446478"/>
            <a:ext cx="3902892" cy="276999"/>
          </a:xfrm>
          <a:prstGeom prst="rect">
            <a:avLst/>
          </a:prstGeom>
        </p:spPr>
        <p:txBody>
          <a:bodyPr/>
          <a:lstStyle/>
          <a:p>
            <a:endParaRPr lang="en-LB"/>
          </a:p>
        </p:txBody>
      </p:sp>
      <p:sp>
        <p:nvSpPr>
          <p:cNvPr id="16" name="Picture Placeholder 2">
            <a:extLst>
              <a:ext uri="{FF2B5EF4-FFF2-40B4-BE49-F238E27FC236}">
                <a16:creationId xmlns:a16="http://schemas.microsoft.com/office/drawing/2014/main" id="{09211843-4DD8-9218-E56B-E1CAE1F09754}"/>
              </a:ext>
            </a:extLst>
          </p:cNvPr>
          <p:cNvSpPr>
            <a:spLocks noGrp="1"/>
          </p:cNvSpPr>
          <p:nvPr>
            <p:ph type="pic" sz="quarter" idx="11"/>
          </p:nvPr>
        </p:nvSpPr>
        <p:spPr>
          <a:xfrm>
            <a:off x="4140370" y="2446478"/>
            <a:ext cx="3902892" cy="276999"/>
          </a:xfrm>
          <a:prstGeom prst="rect">
            <a:avLst/>
          </a:prstGeom>
        </p:spPr>
        <p:txBody>
          <a:bodyPr/>
          <a:lstStyle/>
          <a:p>
            <a:endParaRPr lang="en-LB"/>
          </a:p>
        </p:txBody>
      </p:sp>
      <p:pic>
        <p:nvPicPr>
          <p:cNvPr id="4" name="Picture 3" descr="Logo&#10;&#10;Description automatically generated with medium confidence">
            <a:extLst>
              <a:ext uri="{FF2B5EF4-FFF2-40B4-BE49-F238E27FC236}">
                <a16:creationId xmlns:a16="http://schemas.microsoft.com/office/drawing/2014/main" id="{D88BF2DC-110B-3BE6-71EB-67453E71C4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5980" y="261508"/>
            <a:ext cx="2627049" cy="613797"/>
          </a:xfrm>
          <a:prstGeom prst="rect">
            <a:avLst/>
          </a:prstGeom>
        </p:spPr>
      </p:pic>
      <p:sp>
        <p:nvSpPr>
          <p:cNvPr id="5" name="TextBox 4">
            <a:extLst>
              <a:ext uri="{FF2B5EF4-FFF2-40B4-BE49-F238E27FC236}">
                <a16:creationId xmlns:a16="http://schemas.microsoft.com/office/drawing/2014/main" id="{0C45AA58-17A4-8170-9717-DD50BCF0A56F}"/>
              </a:ext>
            </a:extLst>
          </p:cNvPr>
          <p:cNvSpPr txBox="1"/>
          <p:nvPr userDrawn="1"/>
        </p:nvSpPr>
        <p:spPr>
          <a:xfrm>
            <a:off x="11486256" y="6435983"/>
            <a:ext cx="518091" cy="430887"/>
          </a:xfrm>
          <a:prstGeom prst="rect">
            <a:avLst/>
          </a:prstGeom>
          <a:noFill/>
        </p:spPr>
        <p:txBody>
          <a:bodyPr wrap="none" rtlCol="0">
            <a:spAutoFit/>
          </a:bodyPr>
          <a:lstStyle/>
          <a:p>
            <a:fld id="{DE8315DB-2319-487D-BB2E-10FA2E1795B4}" type="slidenum">
              <a:rPr lang="en-US" sz="2200" smtClean="0">
                <a:solidFill>
                  <a:srgbClr val="840032"/>
                </a:solidFill>
              </a:rPr>
              <a:t>‹#›</a:t>
            </a:fld>
            <a:endParaRPr lang="en-US" sz="2200">
              <a:solidFill>
                <a:srgbClr val="840032"/>
              </a:solidFill>
            </a:endParaRPr>
          </a:p>
        </p:txBody>
      </p:sp>
    </p:spTree>
    <p:extLst>
      <p:ext uri="{BB962C8B-B14F-4D97-AF65-F5344CB8AC3E}">
        <p14:creationId xmlns:p14="http://schemas.microsoft.com/office/powerpoint/2010/main" val="2789957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07267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436663" y="487439"/>
            <a:ext cx="3318676" cy="368434"/>
          </a:xfrm>
        </p:spPr>
        <p:txBody>
          <a:bodyPr lIns="0" tIns="0" rIns="0" bIns="0"/>
          <a:lstStyle>
            <a:lvl1pPr>
              <a:defRPr sz="2394"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477335" y="1052224"/>
            <a:ext cx="9237328" cy="315792"/>
          </a:xfrm>
        </p:spPr>
        <p:txBody>
          <a:bodyPr lIns="0" tIns="0" rIns="0" bIns="0"/>
          <a:lstStyle>
            <a:lvl1pPr>
              <a:defRPr sz="2052"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1547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image" Target="../media/image5.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29477" y="255474"/>
            <a:ext cx="9333043" cy="574675"/>
          </a:xfrm>
          <a:prstGeom prst="rect">
            <a:avLst/>
          </a:prstGeom>
        </p:spPr>
        <p:txBody>
          <a:bodyPr wrap="square" lIns="0" tIns="0" rIns="0" bIns="0">
            <a:spAutoFit/>
          </a:bodyPr>
          <a:lstStyle>
            <a:lvl1pPr>
              <a:defRPr sz="3600" b="0" i="0">
                <a:solidFill>
                  <a:schemeClr val="tx1"/>
                </a:solidFill>
                <a:latin typeface="Calibri"/>
                <a:cs typeface="Calibri"/>
              </a:defRPr>
            </a:lvl1pPr>
          </a:lstStyle>
          <a:p>
            <a:endParaRPr/>
          </a:p>
        </p:txBody>
      </p:sp>
      <p:sp>
        <p:nvSpPr>
          <p:cNvPr id="3" name="Holder 3"/>
          <p:cNvSpPr>
            <a:spLocks noGrp="1"/>
          </p:cNvSpPr>
          <p:nvPr>
            <p:ph type="body" idx="1"/>
          </p:nvPr>
        </p:nvSpPr>
        <p:spPr>
          <a:xfrm>
            <a:off x="92388" y="1606678"/>
            <a:ext cx="8001000" cy="276999"/>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82"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email">
            <a:extLst>
              <a:ext uri="{28A0092B-C50C-407E-A947-70E740481C1C}">
                <a14:useLocalDpi xmlns:a14="http://schemas.microsoft.com/office/drawing/2010/main"/>
              </a:ext>
            </a:extLst>
          </a:blip>
          <a:stretch>
            <a:fillRect/>
          </a:stretch>
        </p:blipFill>
        <p:spPr>
          <a:xfrm>
            <a:off x="881430" y="316863"/>
            <a:ext cx="10425463" cy="6224066"/>
          </a:xfrm>
          <a:prstGeom prst="rect">
            <a:avLst/>
          </a:prstGeom>
        </p:spPr>
      </p:pic>
      <p:sp>
        <p:nvSpPr>
          <p:cNvPr id="17" name="bg object 17"/>
          <p:cNvSpPr/>
          <p:nvPr/>
        </p:nvSpPr>
        <p:spPr>
          <a:xfrm>
            <a:off x="1315819" y="316863"/>
            <a:ext cx="9991069" cy="6224067"/>
          </a:xfrm>
          <a:custGeom>
            <a:avLst/>
            <a:gdLst/>
            <a:ahLst/>
            <a:cxnLst/>
            <a:rect l="l" t="t" r="r" b="b"/>
            <a:pathLst>
              <a:path w="8763000" h="6858000">
                <a:moveTo>
                  <a:pt x="8763000" y="0"/>
                </a:moveTo>
                <a:lnTo>
                  <a:pt x="0" y="0"/>
                </a:lnTo>
                <a:lnTo>
                  <a:pt x="0" y="6858000"/>
                </a:lnTo>
                <a:lnTo>
                  <a:pt x="8763000" y="6858000"/>
                </a:lnTo>
                <a:lnTo>
                  <a:pt x="8763000" y="0"/>
                </a:lnTo>
                <a:close/>
              </a:path>
            </a:pathLst>
          </a:custGeom>
          <a:solidFill>
            <a:srgbClr val="FFFFFF"/>
          </a:solidFill>
        </p:spPr>
        <p:txBody>
          <a:bodyPr wrap="square" lIns="0" tIns="0" rIns="0" bIns="0" rtlCol="0"/>
          <a:lstStyle/>
          <a:p>
            <a:endParaRPr sz="1539"/>
          </a:p>
        </p:txBody>
      </p:sp>
      <p:pic>
        <p:nvPicPr>
          <p:cNvPr id="18" name="bg object 18"/>
          <p:cNvPicPr/>
          <p:nvPr/>
        </p:nvPicPr>
        <p:blipFill>
          <a:blip r:embed="rId8" cstate="email">
            <a:extLst>
              <a:ext uri="{28A0092B-C50C-407E-A947-70E740481C1C}">
                <a14:useLocalDpi xmlns:a14="http://schemas.microsoft.com/office/drawing/2010/main"/>
              </a:ext>
            </a:extLst>
          </a:blip>
          <a:stretch>
            <a:fillRect/>
          </a:stretch>
        </p:blipFill>
        <p:spPr>
          <a:xfrm>
            <a:off x="1222622" y="316863"/>
            <a:ext cx="184815" cy="6224065"/>
          </a:xfrm>
          <a:prstGeom prst="rect">
            <a:avLst/>
          </a:prstGeom>
        </p:spPr>
      </p:pic>
      <p:sp>
        <p:nvSpPr>
          <p:cNvPr id="19" name="bg object 19"/>
          <p:cNvSpPr/>
          <p:nvPr/>
        </p:nvSpPr>
        <p:spPr>
          <a:xfrm>
            <a:off x="1315820" y="316863"/>
            <a:ext cx="83259" cy="6224067"/>
          </a:xfrm>
          <a:custGeom>
            <a:avLst/>
            <a:gdLst/>
            <a:ahLst/>
            <a:cxnLst/>
            <a:rect l="l" t="t" r="r" b="b"/>
            <a:pathLst>
              <a:path w="73025" h="6858000">
                <a:moveTo>
                  <a:pt x="73025" y="0"/>
                </a:moveTo>
                <a:lnTo>
                  <a:pt x="0" y="0"/>
                </a:lnTo>
                <a:lnTo>
                  <a:pt x="0" y="6858000"/>
                </a:lnTo>
                <a:lnTo>
                  <a:pt x="73025" y="6858000"/>
                </a:lnTo>
                <a:lnTo>
                  <a:pt x="73025" y="0"/>
                </a:lnTo>
                <a:close/>
              </a:path>
            </a:pathLst>
          </a:custGeom>
          <a:solidFill>
            <a:srgbClr val="FFFFFF"/>
          </a:solidFill>
        </p:spPr>
        <p:txBody>
          <a:bodyPr wrap="square" lIns="0" tIns="0" rIns="0" bIns="0" rtlCol="0"/>
          <a:lstStyle/>
          <a:p>
            <a:endParaRPr sz="1539"/>
          </a:p>
        </p:txBody>
      </p:sp>
      <p:sp>
        <p:nvSpPr>
          <p:cNvPr id="20" name="bg object 20"/>
          <p:cNvSpPr/>
          <p:nvPr/>
        </p:nvSpPr>
        <p:spPr>
          <a:xfrm>
            <a:off x="1581240" y="939269"/>
            <a:ext cx="9378573" cy="0"/>
          </a:xfrm>
          <a:custGeom>
            <a:avLst/>
            <a:gdLst/>
            <a:ahLst/>
            <a:cxnLst/>
            <a:rect l="l" t="t" r="r" b="b"/>
            <a:pathLst>
              <a:path w="8225790">
                <a:moveTo>
                  <a:pt x="8225402" y="0"/>
                </a:moveTo>
                <a:lnTo>
                  <a:pt x="0" y="0"/>
                </a:lnTo>
              </a:path>
            </a:pathLst>
          </a:custGeom>
          <a:ln w="32751">
            <a:solidFill>
              <a:srgbClr val="BDC7DF"/>
            </a:solidFill>
          </a:ln>
        </p:spPr>
        <p:txBody>
          <a:bodyPr wrap="square" lIns="0" tIns="0" rIns="0" bIns="0" rtlCol="0"/>
          <a:lstStyle/>
          <a:p>
            <a:endParaRPr sz="1539"/>
          </a:p>
        </p:txBody>
      </p:sp>
      <p:sp>
        <p:nvSpPr>
          <p:cNvPr id="2" name="Holder 2"/>
          <p:cNvSpPr>
            <a:spLocks noGrp="1"/>
          </p:cNvSpPr>
          <p:nvPr>
            <p:ph type="title"/>
          </p:nvPr>
        </p:nvSpPr>
        <p:spPr>
          <a:xfrm>
            <a:off x="4436663" y="487440"/>
            <a:ext cx="3318676" cy="430887"/>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477335" y="1052224"/>
            <a:ext cx="9237328" cy="369332"/>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9125480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defRPr>
          <a:latin typeface="+mj-lt"/>
          <a:ea typeface="+mj-ea"/>
          <a:cs typeface="+mj-cs"/>
        </a:defRPr>
      </a:lvl1pPr>
    </p:titleStyle>
    <p:body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bodyStyle>
    <p:other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email">
            <a:extLst>
              <a:ext uri="{28A0092B-C50C-407E-A947-70E740481C1C}">
                <a14:useLocalDpi xmlns:a14="http://schemas.microsoft.com/office/drawing/2010/main"/>
              </a:ext>
            </a:extLst>
          </a:blip>
          <a:stretch>
            <a:fillRect/>
          </a:stretch>
        </p:blipFill>
        <p:spPr>
          <a:xfrm>
            <a:off x="579192" y="138314"/>
            <a:ext cx="11019136" cy="6581375"/>
          </a:xfrm>
          <a:prstGeom prst="rect">
            <a:avLst/>
          </a:prstGeom>
        </p:spPr>
      </p:pic>
      <p:sp>
        <p:nvSpPr>
          <p:cNvPr id="17" name="bg object 17"/>
          <p:cNvSpPr/>
          <p:nvPr/>
        </p:nvSpPr>
        <p:spPr>
          <a:xfrm>
            <a:off x="1038323" y="138314"/>
            <a:ext cx="10560125" cy="6581375"/>
          </a:xfrm>
          <a:custGeom>
            <a:avLst/>
            <a:gdLst/>
            <a:ahLst/>
            <a:cxnLst/>
            <a:rect l="l" t="t" r="r" b="b"/>
            <a:pathLst>
              <a:path w="9262110" h="7251700">
                <a:moveTo>
                  <a:pt x="9262004" y="0"/>
                </a:moveTo>
                <a:lnTo>
                  <a:pt x="0" y="0"/>
                </a:lnTo>
                <a:lnTo>
                  <a:pt x="0" y="7251700"/>
                </a:lnTo>
                <a:lnTo>
                  <a:pt x="9262004" y="7251700"/>
                </a:lnTo>
                <a:lnTo>
                  <a:pt x="9262004" y="0"/>
                </a:lnTo>
                <a:close/>
              </a:path>
            </a:pathLst>
          </a:custGeom>
          <a:solidFill>
            <a:srgbClr val="FFFFFF"/>
          </a:solidFill>
        </p:spPr>
        <p:txBody>
          <a:bodyPr wrap="square" lIns="0" tIns="0" rIns="0" bIns="0" rtlCol="0"/>
          <a:lstStyle/>
          <a:p>
            <a:endParaRPr sz="1539"/>
          </a:p>
        </p:txBody>
      </p:sp>
      <p:pic>
        <p:nvPicPr>
          <p:cNvPr id="18" name="bg object 18"/>
          <p:cNvPicPr/>
          <p:nvPr/>
        </p:nvPicPr>
        <p:blipFill>
          <a:blip r:embed="rId8" cstate="email">
            <a:extLst>
              <a:ext uri="{28A0092B-C50C-407E-A947-70E740481C1C}">
                <a14:useLocalDpi xmlns:a14="http://schemas.microsoft.com/office/drawing/2010/main"/>
              </a:ext>
            </a:extLst>
          </a:blip>
          <a:stretch>
            <a:fillRect/>
          </a:stretch>
        </p:blipFill>
        <p:spPr>
          <a:xfrm>
            <a:off x="926707" y="138314"/>
            <a:ext cx="231677" cy="6581375"/>
          </a:xfrm>
          <a:prstGeom prst="rect">
            <a:avLst/>
          </a:prstGeom>
        </p:spPr>
      </p:pic>
      <p:sp>
        <p:nvSpPr>
          <p:cNvPr id="19" name="bg object 19"/>
          <p:cNvSpPr/>
          <p:nvPr/>
        </p:nvSpPr>
        <p:spPr>
          <a:xfrm>
            <a:off x="1038323" y="138314"/>
            <a:ext cx="88327" cy="6581375"/>
          </a:xfrm>
          <a:custGeom>
            <a:avLst/>
            <a:gdLst/>
            <a:ahLst/>
            <a:cxnLst/>
            <a:rect l="l" t="t" r="r" b="b"/>
            <a:pathLst>
              <a:path w="77469" h="7251700">
                <a:moveTo>
                  <a:pt x="77183" y="0"/>
                </a:moveTo>
                <a:lnTo>
                  <a:pt x="0" y="0"/>
                </a:lnTo>
                <a:lnTo>
                  <a:pt x="0" y="7251700"/>
                </a:lnTo>
                <a:lnTo>
                  <a:pt x="77183" y="7251700"/>
                </a:lnTo>
                <a:lnTo>
                  <a:pt x="77183" y="0"/>
                </a:lnTo>
                <a:close/>
              </a:path>
            </a:pathLst>
          </a:custGeom>
          <a:solidFill>
            <a:srgbClr val="FFFFFF"/>
          </a:solidFill>
        </p:spPr>
        <p:txBody>
          <a:bodyPr wrap="square" lIns="0" tIns="0" rIns="0" bIns="0" rtlCol="0"/>
          <a:lstStyle/>
          <a:p>
            <a:endParaRPr sz="1539"/>
          </a:p>
        </p:txBody>
      </p:sp>
      <p:sp>
        <p:nvSpPr>
          <p:cNvPr id="20" name="bg object 20"/>
          <p:cNvSpPr/>
          <p:nvPr/>
        </p:nvSpPr>
        <p:spPr>
          <a:xfrm>
            <a:off x="1313803" y="796448"/>
            <a:ext cx="9917221" cy="0"/>
          </a:xfrm>
          <a:custGeom>
            <a:avLst/>
            <a:gdLst/>
            <a:ahLst/>
            <a:cxnLst/>
            <a:rect l="l" t="t" r="r" b="b"/>
            <a:pathLst>
              <a:path w="8698230">
                <a:moveTo>
                  <a:pt x="8698229" y="1"/>
                </a:moveTo>
                <a:lnTo>
                  <a:pt x="0" y="0"/>
                </a:lnTo>
              </a:path>
            </a:pathLst>
          </a:custGeom>
          <a:ln w="36929">
            <a:solidFill>
              <a:srgbClr val="B0BAD7"/>
            </a:solidFill>
          </a:ln>
        </p:spPr>
        <p:txBody>
          <a:bodyPr wrap="square" lIns="0" tIns="0" rIns="0" bIns="0" rtlCol="0"/>
          <a:lstStyle/>
          <a:p>
            <a:endParaRPr sz="1539"/>
          </a:p>
        </p:txBody>
      </p:sp>
      <p:sp>
        <p:nvSpPr>
          <p:cNvPr id="2" name="Holder 2"/>
          <p:cNvSpPr>
            <a:spLocks noGrp="1"/>
          </p:cNvSpPr>
          <p:nvPr>
            <p:ph type="title"/>
          </p:nvPr>
        </p:nvSpPr>
        <p:spPr>
          <a:xfrm>
            <a:off x="5302062" y="307913"/>
            <a:ext cx="1587877" cy="461665"/>
          </a:xfrm>
          <a:prstGeom prst="rect">
            <a:avLst/>
          </a:prstGeom>
        </p:spPr>
        <p:txBody>
          <a:bodyPr wrap="square" lIns="0" tIns="0" rIns="0" bIns="0">
            <a:spAutoFit/>
          </a:bodyPr>
          <a:lstStyle>
            <a:lvl1pPr>
              <a:defRPr sz="3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233383" y="3285252"/>
            <a:ext cx="972523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6388602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p:txStyles>
    <p:titleStyle>
      <a:lvl1pPr>
        <a:defRPr>
          <a:latin typeface="+mj-lt"/>
          <a:ea typeface="+mj-ea"/>
          <a:cs typeface="+mj-cs"/>
        </a:defRPr>
      </a:lvl1pPr>
    </p:titleStyle>
    <p:body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bodyStyle>
    <p:otherStyle>
      <a:lvl1pPr marL="0">
        <a:defRPr>
          <a:latin typeface="+mn-lt"/>
          <a:ea typeface="+mn-ea"/>
          <a:cs typeface="+mn-cs"/>
        </a:defRPr>
      </a:lvl1pPr>
      <a:lvl2pPr marL="390952">
        <a:defRPr>
          <a:latin typeface="+mn-lt"/>
          <a:ea typeface="+mn-ea"/>
          <a:cs typeface="+mn-cs"/>
        </a:defRPr>
      </a:lvl2pPr>
      <a:lvl3pPr marL="781903">
        <a:defRPr>
          <a:latin typeface="+mn-lt"/>
          <a:ea typeface="+mn-ea"/>
          <a:cs typeface="+mn-cs"/>
        </a:defRPr>
      </a:lvl3pPr>
      <a:lvl4pPr marL="1172855">
        <a:defRPr>
          <a:latin typeface="+mn-lt"/>
          <a:ea typeface="+mn-ea"/>
          <a:cs typeface="+mn-cs"/>
        </a:defRPr>
      </a:lvl4pPr>
      <a:lvl5pPr marL="1563807">
        <a:defRPr>
          <a:latin typeface="+mn-lt"/>
          <a:ea typeface="+mn-ea"/>
          <a:cs typeface="+mn-cs"/>
        </a:defRPr>
      </a:lvl5pPr>
      <a:lvl6pPr marL="1954759">
        <a:defRPr>
          <a:latin typeface="+mn-lt"/>
          <a:ea typeface="+mn-ea"/>
          <a:cs typeface="+mn-cs"/>
        </a:defRPr>
      </a:lvl6pPr>
      <a:lvl7pPr marL="2345710">
        <a:defRPr>
          <a:latin typeface="+mn-lt"/>
          <a:ea typeface="+mn-ea"/>
          <a:cs typeface="+mn-cs"/>
        </a:defRPr>
      </a:lvl7pPr>
      <a:lvl8pPr marL="2736662">
        <a:defRPr>
          <a:latin typeface="+mn-lt"/>
          <a:ea typeface="+mn-ea"/>
          <a:cs typeface="+mn-cs"/>
        </a:defRPr>
      </a:lvl8pPr>
      <a:lvl9pPr marL="3127614">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29477" y="255474"/>
            <a:ext cx="9333043" cy="574675"/>
          </a:xfrm>
          <a:prstGeom prst="rect">
            <a:avLst/>
          </a:prstGeom>
        </p:spPr>
        <p:txBody>
          <a:bodyPr wrap="square" lIns="0" tIns="0" rIns="0" bIns="0">
            <a:spAutoFit/>
          </a:bodyPr>
          <a:lstStyle>
            <a:lvl1pPr>
              <a:defRPr sz="3600" b="0" i="0">
                <a:solidFill>
                  <a:schemeClr val="tx1"/>
                </a:solidFill>
                <a:latin typeface="Calibri"/>
                <a:cs typeface="Calibri"/>
              </a:defRPr>
            </a:lvl1pPr>
          </a:lstStyle>
          <a:p>
            <a:endParaRPr/>
          </a:p>
        </p:txBody>
      </p:sp>
      <p:sp>
        <p:nvSpPr>
          <p:cNvPr id="3" name="Holder 3"/>
          <p:cNvSpPr>
            <a:spLocks noGrp="1"/>
          </p:cNvSpPr>
          <p:nvPr>
            <p:ph type="body" idx="1"/>
          </p:nvPr>
        </p:nvSpPr>
        <p:spPr>
          <a:xfrm>
            <a:off x="92388" y="1606678"/>
            <a:ext cx="8001000" cy="276999"/>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1/14/2026</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9022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jpeg"/><Relationship Id="rId17"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55.jpeg"/><Relationship Id="rId1" Type="http://schemas.openxmlformats.org/officeDocument/2006/relationships/slideLayout" Target="../slideLayouts/slideLayout6.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5" Type="http://schemas.openxmlformats.org/officeDocument/2006/relationships/image" Target="../media/image5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 Id="rId1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emf"/><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hyperlink" Target="mailto:hh224@aub.edu.lb" TargetMode="Externa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mailto:hh224@aub.edu.b" TargetMode="External"/><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hyperlink" Target="https://www.bbc.co.uk/newsround/35762391" TargetMode="Externa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953369" y="238540"/>
            <a:ext cx="8263890" cy="1434415"/>
          </a:xfrm>
          <a:prstGeom prst="rect">
            <a:avLst/>
          </a:prstGeom>
        </p:spPr>
        <p:txBody>
          <a:bodyPr vert="horz" wrap="square" lIns="91440" tIns="45720" rIns="91440" bIns="45720" rtlCol="0" anchor="b">
            <a:normAutofit/>
          </a:bodyPr>
          <a:lstStyle/>
          <a:p>
            <a:pPr algn="l" rtl="0">
              <a:lnSpc>
                <a:spcPct val="90000"/>
              </a:lnSpc>
              <a:spcBef>
                <a:spcPct val="0"/>
              </a:spcBef>
            </a:pPr>
            <a:r>
              <a:rPr lang="en-US" sz="4700" kern="1200" spc="-25">
                <a:latin typeface="+mj-lt"/>
                <a:cs typeface="+mj-cs"/>
              </a:rPr>
              <a:t>Welcome</a:t>
            </a:r>
            <a:r>
              <a:rPr lang="en-US" sz="4700" kern="1200" spc="-15">
                <a:latin typeface="+mj-lt"/>
                <a:cs typeface="+mj-cs"/>
              </a:rPr>
              <a:t> </a:t>
            </a:r>
            <a:r>
              <a:rPr lang="en-US" sz="4700" kern="1200" spc="-20">
                <a:latin typeface="+mj-lt"/>
                <a:cs typeface="+mj-cs"/>
              </a:rPr>
              <a:t>Everyone</a:t>
            </a:r>
            <a:r>
              <a:rPr lang="en-US" sz="4700" kern="1200" spc="-30">
                <a:latin typeface="+mj-lt"/>
                <a:cs typeface="+mj-cs"/>
              </a:rPr>
              <a:t> </a:t>
            </a:r>
            <a:r>
              <a:rPr lang="en-US" sz="4700" kern="1200" spc="-15">
                <a:latin typeface="+mj-lt"/>
                <a:cs typeface="+mj-cs"/>
              </a:rPr>
              <a:t>to</a:t>
            </a:r>
            <a:endParaRPr lang="en-US" sz="4700" kern="1200">
              <a:latin typeface="+mj-lt"/>
              <a:cs typeface="+mj-cs"/>
            </a:endParaRPr>
          </a:p>
          <a:p>
            <a:pPr algn="l" rtl="0">
              <a:lnSpc>
                <a:spcPct val="90000"/>
              </a:lnSpc>
              <a:spcBef>
                <a:spcPct val="0"/>
              </a:spcBef>
            </a:pPr>
            <a:r>
              <a:rPr lang="en-US" sz="4700" kern="1200" spc="-15">
                <a:latin typeface="+mj-lt"/>
                <a:cs typeface="+mj-cs"/>
              </a:rPr>
              <a:t>MECH</a:t>
            </a:r>
            <a:r>
              <a:rPr lang="en-US" sz="4700" kern="1200" spc="10">
                <a:latin typeface="+mj-lt"/>
                <a:cs typeface="+mj-cs"/>
              </a:rPr>
              <a:t> </a:t>
            </a:r>
            <a:r>
              <a:rPr lang="en-US" sz="4700" kern="1200" spc="-5">
                <a:latin typeface="+mj-lt"/>
                <a:cs typeface="+mj-cs"/>
              </a:rPr>
              <a:t>641/EECE 661</a:t>
            </a:r>
            <a:r>
              <a:rPr lang="en-US" sz="4700" kern="1200" spc="20">
                <a:latin typeface="+mj-lt"/>
                <a:cs typeface="+mj-cs"/>
              </a:rPr>
              <a:t> </a:t>
            </a:r>
            <a:r>
              <a:rPr lang="en-US" sz="4700" kern="1200" spc="-5">
                <a:latin typeface="+mj-lt"/>
                <a:cs typeface="+mj-cs"/>
              </a:rPr>
              <a:t>–</a:t>
            </a:r>
            <a:r>
              <a:rPr lang="en-US" sz="4700" kern="1200">
                <a:latin typeface="+mj-lt"/>
                <a:cs typeface="+mj-cs"/>
              </a:rPr>
              <a:t> </a:t>
            </a:r>
            <a:r>
              <a:rPr lang="en-US" sz="4700" kern="1200" spc="-5">
                <a:latin typeface="+mj-lt"/>
                <a:cs typeface="+mj-cs"/>
              </a:rPr>
              <a:t>Robotics</a:t>
            </a:r>
            <a:endParaRPr lang="en-US" sz="4700" kern="1200">
              <a:latin typeface="+mj-lt"/>
              <a:cs typeface="+mj-cs"/>
            </a:endParaRPr>
          </a:p>
        </p:txBody>
      </p:sp>
      <p:sp>
        <p:nvSpPr>
          <p:cNvPr id="3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1655545" y="2001885"/>
            <a:ext cx="5506766" cy="4280694"/>
          </a:xfrm>
          <a:prstGeom prst="rect">
            <a:avLst/>
          </a:prstGeom>
        </p:spPr>
        <p:txBody>
          <a:bodyPr vert="horz" lIns="91440" tIns="45720" rIns="91440" bIns="45720" rtlCol="0" anchor="t">
            <a:normAutofit fontScale="92500" lnSpcReduction="10000"/>
          </a:bodyPr>
          <a:lstStyle/>
          <a:p>
            <a:pPr>
              <a:lnSpc>
                <a:spcPct val="90000"/>
              </a:lnSpc>
              <a:spcBef>
                <a:spcPts val="95"/>
              </a:spcBef>
            </a:pPr>
            <a:r>
              <a:rPr lang="en-US" sz="1900" b="1" spc="-5" dirty="0"/>
              <a:t>Hussein </a:t>
            </a:r>
            <a:r>
              <a:rPr lang="en-US" sz="1900" b="1" spc="-5" dirty="0" err="1"/>
              <a:t>Hussein</a:t>
            </a:r>
            <a:r>
              <a:rPr lang="en-US" sz="1900" b="1" spc="-5" dirty="0"/>
              <a:t>,</a:t>
            </a:r>
            <a:endParaRPr lang="en-US" sz="1900" dirty="0"/>
          </a:p>
          <a:p>
            <a:pPr marL="12700" indent="-228600">
              <a:lnSpc>
                <a:spcPct val="90000"/>
              </a:lnSpc>
              <a:buFont typeface="Arial" panose="020B0604020202020204" pitchFamily="34" charset="0"/>
              <a:buChar char="•"/>
            </a:pPr>
            <a:r>
              <a:rPr lang="en-US" sz="1900" b="1" spc="-5" dirty="0"/>
              <a:t>Bechtel</a:t>
            </a:r>
            <a:r>
              <a:rPr lang="en-US" sz="1900" b="1" spc="-20" dirty="0"/>
              <a:t> </a:t>
            </a:r>
            <a:r>
              <a:rPr lang="en-US" sz="1900" b="1" dirty="0"/>
              <a:t>503</a:t>
            </a:r>
            <a:endParaRPr lang="en-US" sz="1900" dirty="0"/>
          </a:p>
          <a:p>
            <a:pPr marL="12700" indent="-228600">
              <a:lnSpc>
                <a:spcPct val="90000"/>
              </a:lnSpc>
              <a:buFont typeface="Arial" panose="020B0604020202020204" pitchFamily="34" charset="0"/>
              <a:buChar char="•"/>
            </a:pPr>
            <a:r>
              <a:rPr lang="en-US" sz="1900" b="1" spc="-5" dirty="0"/>
              <a:t>email:</a:t>
            </a:r>
            <a:r>
              <a:rPr lang="en-US" sz="1900" b="1" dirty="0"/>
              <a:t> </a:t>
            </a:r>
            <a:r>
              <a:rPr lang="en-US" sz="1900" u="heavy" spc="-5" dirty="0">
                <a:uFill>
                  <a:solidFill>
                    <a:srgbClr val="0000FF"/>
                  </a:solidFill>
                </a:uFill>
              </a:rPr>
              <a:t>hh224@aub.edu.lb</a:t>
            </a:r>
            <a:endParaRPr lang="en-US" sz="1900" dirty="0"/>
          </a:p>
          <a:p>
            <a:pPr marL="12700" indent="-228600">
              <a:lnSpc>
                <a:spcPct val="90000"/>
              </a:lnSpc>
              <a:buFont typeface="Arial" panose="020B0604020202020204" pitchFamily="34" charset="0"/>
              <a:buChar char="•"/>
            </a:pPr>
            <a:r>
              <a:rPr lang="en-US" sz="1900" b="1" spc="-5" dirty="0"/>
              <a:t>Office</a:t>
            </a:r>
            <a:r>
              <a:rPr lang="en-US" sz="1900" b="1" spc="15" dirty="0"/>
              <a:t> </a:t>
            </a:r>
            <a:r>
              <a:rPr lang="en-US" sz="1900" b="1" spc="-5" dirty="0"/>
              <a:t>hours:</a:t>
            </a:r>
            <a:r>
              <a:rPr lang="en-US" sz="1900" b="1" spc="10" dirty="0"/>
              <a:t> </a:t>
            </a:r>
            <a:r>
              <a:rPr lang="en-US" sz="1900" spc="-5" dirty="0"/>
              <a:t>TR 13:00-15:00 - by appointment</a:t>
            </a:r>
          </a:p>
          <a:p>
            <a:pPr indent="-228600">
              <a:lnSpc>
                <a:spcPct val="90000"/>
              </a:lnSpc>
              <a:spcBef>
                <a:spcPts val="5"/>
              </a:spcBef>
              <a:buFont typeface="Arial" panose="020B0604020202020204" pitchFamily="34" charset="0"/>
              <a:buChar char="•"/>
            </a:pPr>
            <a:endParaRPr lang="en-US" sz="1900" dirty="0"/>
          </a:p>
          <a:p>
            <a:pPr marR="1538605">
              <a:lnSpc>
                <a:spcPct val="90000"/>
              </a:lnSpc>
              <a:spcBef>
                <a:spcPts val="5"/>
              </a:spcBef>
            </a:pPr>
            <a:r>
              <a:rPr lang="en-US" sz="1900" b="1" spc="-5" dirty="0"/>
              <a:t>Unit</a:t>
            </a:r>
            <a:r>
              <a:rPr lang="en-US" sz="1900" b="1" dirty="0"/>
              <a:t> of</a:t>
            </a:r>
            <a:r>
              <a:rPr lang="en-US" sz="1900" b="1" spc="550" dirty="0"/>
              <a:t> </a:t>
            </a:r>
            <a:r>
              <a:rPr lang="en-US" sz="1900" b="1" spc="-5" dirty="0"/>
              <a:t>Study</a:t>
            </a:r>
            <a:r>
              <a:rPr lang="en-US" sz="1900" b="1" spc="540" dirty="0"/>
              <a:t> </a:t>
            </a:r>
            <a:r>
              <a:rPr lang="en-US" sz="1900" b="1" spc="-5" dirty="0"/>
              <a:t>Description </a:t>
            </a:r>
            <a:r>
              <a:rPr lang="en-US" sz="1900" b="1" dirty="0"/>
              <a:t> </a:t>
            </a:r>
          </a:p>
          <a:p>
            <a:pPr marL="19050" marR="1538605" indent="-228600">
              <a:lnSpc>
                <a:spcPct val="90000"/>
              </a:lnSpc>
              <a:spcBef>
                <a:spcPts val="5"/>
              </a:spcBef>
              <a:buFont typeface="Arial" panose="020B0604020202020204" pitchFamily="34" charset="0"/>
              <a:buChar char="•"/>
            </a:pPr>
            <a:endParaRPr lang="en-US" sz="1900" b="1" spc="-5" dirty="0"/>
          </a:p>
          <a:p>
            <a:pPr marL="19050" marR="1538605" indent="-228600">
              <a:lnSpc>
                <a:spcPct val="90000"/>
              </a:lnSpc>
              <a:spcBef>
                <a:spcPts val="5"/>
              </a:spcBef>
              <a:buFont typeface="Arial" panose="020B0604020202020204" pitchFamily="34" charset="0"/>
              <a:buChar char="•"/>
            </a:pPr>
            <a:r>
              <a:rPr lang="en-US" sz="1900" b="1" spc="-5" dirty="0"/>
              <a:t>Classes</a:t>
            </a:r>
            <a:r>
              <a:rPr lang="en-US" sz="1900" spc="-5" dirty="0"/>
              <a:t>: 2</a:t>
            </a:r>
            <a:r>
              <a:rPr lang="en-US" sz="1900" spc="-10" dirty="0"/>
              <a:t> </a:t>
            </a:r>
            <a:r>
              <a:rPr lang="en-US" sz="1900" spc="-5" dirty="0"/>
              <a:t>lectures,</a:t>
            </a:r>
            <a:r>
              <a:rPr lang="en-US" sz="1900" spc="10" dirty="0"/>
              <a:t> </a:t>
            </a:r>
            <a:r>
              <a:rPr lang="en-US" sz="1900" dirty="0"/>
              <a:t>1h 15</a:t>
            </a:r>
            <a:r>
              <a:rPr lang="en-US" sz="1900" spc="-5" dirty="0"/>
              <a:t>m </a:t>
            </a:r>
            <a:r>
              <a:rPr lang="en-US" sz="1900" spc="-10" dirty="0"/>
              <a:t>each</a:t>
            </a:r>
            <a:endParaRPr lang="en-US" sz="1900" dirty="0"/>
          </a:p>
          <a:p>
            <a:pPr marL="19050" indent="-228600">
              <a:lnSpc>
                <a:spcPct val="90000"/>
              </a:lnSpc>
              <a:buFont typeface="Arial" panose="020B0604020202020204" pitchFamily="34" charset="0"/>
              <a:buChar char="•"/>
            </a:pPr>
            <a:r>
              <a:rPr lang="en-US" sz="1900" b="1" spc="-15" dirty="0"/>
              <a:t>Time:</a:t>
            </a:r>
            <a:r>
              <a:rPr lang="en-US" sz="1900" b="1" spc="-5" dirty="0"/>
              <a:t> </a:t>
            </a:r>
            <a:r>
              <a:rPr lang="en-US" sz="1900" spc="-5" dirty="0"/>
              <a:t>TR </a:t>
            </a:r>
            <a:r>
              <a:rPr lang="en-US" sz="1900" dirty="0"/>
              <a:t>15:30</a:t>
            </a:r>
            <a:r>
              <a:rPr lang="en-US" sz="1900" spc="-30" dirty="0"/>
              <a:t> </a:t>
            </a:r>
            <a:r>
              <a:rPr lang="en-US" sz="1900" spc="-5" dirty="0"/>
              <a:t>-</a:t>
            </a:r>
            <a:r>
              <a:rPr lang="en-US" sz="1900" spc="-10" dirty="0"/>
              <a:t> </a:t>
            </a:r>
            <a:r>
              <a:rPr lang="en-US" sz="1900" dirty="0"/>
              <a:t>16:45</a:t>
            </a:r>
          </a:p>
          <a:p>
            <a:pPr marL="19050" indent="-228600">
              <a:lnSpc>
                <a:spcPct val="90000"/>
              </a:lnSpc>
              <a:buFont typeface="Arial" panose="020B0604020202020204" pitchFamily="34" charset="0"/>
              <a:buChar char="•"/>
            </a:pPr>
            <a:r>
              <a:rPr lang="en-US" sz="1900" b="1" spc="-5" dirty="0"/>
              <a:t>Place:</a:t>
            </a:r>
            <a:r>
              <a:rPr lang="en-US" sz="1900" b="1" spc="-10" dirty="0"/>
              <a:t> </a:t>
            </a:r>
            <a:r>
              <a:rPr lang="en-US" sz="1900" spc="-5" dirty="0"/>
              <a:t>Bechtel </a:t>
            </a:r>
            <a:r>
              <a:rPr lang="en-US" sz="1900" dirty="0"/>
              <a:t>208</a:t>
            </a:r>
          </a:p>
          <a:p>
            <a:pPr>
              <a:lnSpc>
                <a:spcPct val="90000"/>
              </a:lnSpc>
            </a:pPr>
            <a:endParaRPr lang="en-US" sz="1900" dirty="0"/>
          </a:p>
          <a:p>
            <a:pPr marL="19050" marR="1538605" indent="-228600">
              <a:lnSpc>
                <a:spcPct val="90000"/>
              </a:lnSpc>
              <a:spcBef>
                <a:spcPts val="5"/>
              </a:spcBef>
              <a:buFont typeface="Arial" panose="020B0604020202020204" pitchFamily="34" charset="0"/>
              <a:buChar char="•"/>
            </a:pPr>
            <a:r>
              <a:rPr lang="en-US" sz="1900" b="1" spc="-5" dirty="0"/>
              <a:t>Lab</a:t>
            </a:r>
            <a:r>
              <a:rPr lang="en-US" sz="1900" spc="-5" dirty="0"/>
              <a:t>: 1</a:t>
            </a:r>
            <a:r>
              <a:rPr lang="en-US" sz="1900" spc="-10" dirty="0"/>
              <a:t> </a:t>
            </a:r>
            <a:r>
              <a:rPr lang="en-US" sz="1900" spc="-5" dirty="0"/>
              <a:t>session,</a:t>
            </a:r>
            <a:r>
              <a:rPr lang="en-US" sz="1900" spc="10" dirty="0"/>
              <a:t> </a:t>
            </a:r>
            <a:r>
              <a:rPr lang="en-US" sz="1900" dirty="0"/>
              <a:t>3h</a:t>
            </a:r>
          </a:p>
          <a:p>
            <a:pPr marL="19050" indent="-228600">
              <a:lnSpc>
                <a:spcPct val="90000"/>
              </a:lnSpc>
              <a:buFont typeface="Arial" panose="020B0604020202020204" pitchFamily="34" charset="0"/>
              <a:buChar char="•"/>
            </a:pPr>
            <a:r>
              <a:rPr lang="en-US" sz="1900" b="1" spc="-15" dirty="0"/>
              <a:t>Time:</a:t>
            </a:r>
            <a:r>
              <a:rPr lang="en-US" sz="1900" b="1" spc="-5" dirty="0"/>
              <a:t> </a:t>
            </a:r>
            <a:r>
              <a:rPr lang="en-US" sz="1900" spc="-5" dirty="0"/>
              <a:t>TR </a:t>
            </a:r>
            <a:r>
              <a:rPr lang="en-US" sz="1900" dirty="0"/>
              <a:t>17:00</a:t>
            </a:r>
            <a:r>
              <a:rPr lang="en-US" sz="1900" spc="-30" dirty="0"/>
              <a:t> </a:t>
            </a:r>
            <a:r>
              <a:rPr lang="en-US" sz="1900" spc="-5" dirty="0"/>
              <a:t>-</a:t>
            </a:r>
            <a:r>
              <a:rPr lang="en-US" sz="1900" spc="-10" dirty="0"/>
              <a:t> </a:t>
            </a:r>
            <a:r>
              <a:rPr lang="en-US" sz="1900" dirty="0"/>
              <a:t>19:45</a:t>
            </a:r>
          </a:p>
          <a:p>
            <a:pPr marL="19050" indent="-228600">
              <a:lnSpc>
                <a:spcPct val="90000"/>
              </a:lnSpc>
              <a:buFont typeface="Arial" panose="020B0604020202020204" pitchFamily="34" charset="0"/>
              <a:buChar char="•"/>
            </a:pPr>
            <a:r>
              <a:rPr lang="en-US" sz="1900" b="1" spc="-5" dirty="0"/>
              <a:t>Place:</a:t>
            </a:r>
            <a:r>
              <a:rPr lang="en-US" sz="1900" b="1" spc="-10" dirty="0"/>
              <a:t> </a:t>
            </a:r>
            <a:r>
              <a:rPr lang="en-US" sz="1900" spc="-10" dirty="0"/>
              <a:t>Oxy 402</a:t>
            </a:r>
            <a:endParaRPr lang="en-US" sz="1900" dirty="0"/>
          </a:p>
          <a:p>
            <a:pPr marL="19050" indent="-228600">
              <a:lnSpc>
                <a:spcPct val="90000"/>
              </a:lnSpc>
              <a:buFont typeface="Arial" panose="020B0604020202020204" pitchFamily="34" charset="0"/>
              <a:buChar char="•"/>
            </a:pPr>
            <a:endParaRPr lang="en-US" sz="1900" dirty="0"/>
          </a:p>
          <a:p>
            <a:pPr marL="19050" indent="-228600">
              <a:lnSpc>
                <a:spcPct val="90000"/>
              </a:lnSpc>
              <a:buFont typeface="Arial" panose="020B0604020202020204" pitchFamily="34" charset="0"/>
              <a:buChar char="•"/>
            </a:pPr>
            <a:endParaRPr lang="en-US" sz="1900" dirty="0"/>
          </a:p>
          <a:p>
            <a:pPr marL="19050" indent="-228600">
              <a:lnSpc>
                <a:spcPct val="90000"/>
              </a:lnSpc>
              <a:buFont typeface="Arial" panose="020B0604020202020204" pitchFamily="34" charset="0"/>
              <a:buChar char="•"/>
            </a:pPr>
            <a:r>
              <a:rPr lang="en-US" sz="1900" b="1" spc="-10" dirty="0"/>
              <a:t>Pre- or Co-requisite</a:t>
            </a:r>
            <a:r>
              <a:rPr lang="en-US" sz="1900" spc="-10" dirty="0"/>
              <a:t>:</a:t>
            </a:r>
            <a:r>
              <a:rPr lang="en-US" sz="1900" dirty="0"/>
              <a:t> </a:t>
            </a:r>
            <a:r>
              <a:rPr lang="en-US" sz="1900" spc="-5" dirty="0"/>
              <a:t>Control systems</a:t>
            </a:r>
            <a:endParaRPr lang="en-US" sz="1900" dirty="0"/>
          </a:p>
        </p:txBody>
      </p:sp>
      <p:pic>
        <p:nvPicPr>
          <p:cNvPr id="15" name="Picture 14">
            <a:extLst>
              <a:ext uri="{FF2B5EF4-FFF2-40B4-BE49-F238E27FC236}">
                <a16:creationId xmlns:a16="http://schemas.microsoft.com/office/drawing/2014/main" id="{173CC387-DBA9-9F8F-118A-F2CE286947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2"/>
          <a:stretch/>
        </p:blipFill>
        <p:spPr>
          <a:xfrm>
            <a:off x="7588752" y="1817225"/>
            <a:ext cx="3355172" cy="46500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698F7DB-50DA-4359-AB57-E3DA492A0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43" y="2"/>
            <a:ext cx="9141714"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0B2599-8958-480A-B5BB-A76A74D70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EE4277-A0EC-4087-ABBF-B23F699F4C23}"/>
              </a:ext>
            </a:extLst>
          </p:cNvPr>
          <p:cNvSpPr/>
          <p:nvPr/>
        </p:nvSpPr>
        <p:spPr>
          <a:xfrm>
            <a:off x="2133601" y="1181107"/>
            <a:ext cx="4987727" cy="5067294"/>
          </a:xfrm>
          <a:prstGeom prst="rect">
            <a:avLst/>
          </a:prstGeom>
        </p:spPr>
        <p:txBody>
          <a:bodyPr vert="horz" lIns="91440" tIns="45720" rIns="91440" bIns="45720" rtlCol="0">
            <a:normAutofit/>
          </a:bodyPr>
          <a:lstStyle/>
          <a:p>
            <a:pPr>
              <a:lnSpc>
                <a:spcPct val="90000"/>
              </a:lnSpc>
              <a:spcAft>
                <a:spcPts val="600"/>
              </a:spcAft>
            </a:pPr>
            <a:r>
              <a:rPr lang="en-US" sz="1400" b="1" dirty="0"/>
              <a:t>5 - Social robots: </a:t>
            </a:r>
          </a:p>
          <a:p>
            <a:pPr marL="285750" indent="-228600">
              <a:lnSpc>
                <a:spcPct val="90000"/>
              </a:lnSpc>
              <a:spcAft>
                <a:spcPts val="600"/>
              </a:spcAft>
              <a:buFont typeface="Arial" panose="020B0604020202020204" pitchFamily="34" charset="0"/>
              <a:buChar char="•"/>
            </a:pPr>
            <a:r>
              <a:rPr lang="en-US" sz="1400" dirty="0"/>
              <a:t>interact with </a:t>
            </a:r>
            <a:r>
              <a:rPr lang="en-US" sz="1400" b="1" dirty="0"/>
              <a:t>humans</a:t>
            </a:r>
            <a:r>
              <a:rPr lang="en-US" sz="1400" dirty="0"/>
              <a:t> in a </a:t>
            </a:r>
            <a:r>
              <a:rPr lang="en-US" sz="1400" b="1" dirty="0"/>
              <a:t>social manner </a:t>
            </a:r>
          </a:p>
          <a:p>
            <a:pPr marL="285750" indent="-228600">
              <a:lnSpc>
                <a:spcPct val="90000"/>
              </a:lnSpc>
              <a:spcAft>
                <a:spcPts val="600"/>
              </a:spcAft>
              <a:buFont typeface="Arial" panose="020B0604020202020204" pitchFamily="34" charset="0"/>
              <a:buChar char="•"/>
            </a:pPr>
            <a:r>
              <a:rPr lang="en-US" sz="1400" dirty="0"/>
              <a:t>tasks such as </a:t>
            </a:r>
            <a:r>
              <a:rPr lang="en-US" sz="1400" b="1" dirty="0"/>
              <a:t>companionship</a:t>
            </a:r>
            <a:r>
              <a:rPr lang="en-US" sz="1400" dirty="0"/>
              <a:t>, </a:t>
            </a:r>
            <a:r>
              <a:rPr lang="en-US" sz="1400" b="1" dirty="0"/>
              <a:t>education</a:t>
            </a:r>
            <a:r>
              <a:rPr lang="en-US" sz="1400" dirty="0"/>
              <a:t>, and </a:t>
            </a:r>
            <a:r>
              <a:rPr lang="en-US" sz="1400" b="1" dirty="0"/>
              <a:t>entertainment</a:t>
            </a:r>
            <a:r>
              <a:rPr lang="en-US" sz="1400" dirty="0"/>
              <a:t>.</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b="1" dirty="0"/>
              <a:t>6 - Drones: </a:t>
            </a:r>
          </a:p>
          <a:p>
            <a:pPr marL="285750" indent="-228600">
              <a:lnSpc>
                <a:spcPct val="90000"/>
              </a:lnSpc>
              <a:spcAft>
                <a:spcPts val="600"/>
              </a:spcAft>
              <a:buFont typeface="Arial" panose="020B0604020202020204" pitchFamily="34" charset="0"/>
              <a:buChar char="•"/>
            </a:pPr>
            <a:r>
              <a:rPr lang="en-US" sz="1400" b="1" dirty="0"/>
              <a:t>fly</a:t>
            </a:r>
            <a:r>
              <a:rPr lang="en-US" sz="1400" dirty="0"/>
              <a:t> and </a:t>
            </a:r>
            <a:r>
              <a:rPr lang="en-US" sz="1400" b="1" dirty="0"/>
              <a:t>navigate</a:t>
            </a:r>
            <a:r>
              <a:rPr lang="en-US" sz="1400" dirty="0"/>
              <a:t> </a:t>
            </a:r>
            <a:r>
              <a:rPr lang="en-US" sz="1400" b="1" dirty="0"/>
              <a:t>autonomously</a:t>
            </a:r>
          </a:p>
          <a:p>
            <a:pPr marL="285750" indent="-228600">
              <a:lnSpc>
                <a:spcPct val="90000"/>
              </a:lnSpc>
              <a:spcAft>
                <a:spcPts val="600"/>
              </a:spcAft>
              <a:buFont typeface="Arial" panose="020B0604020202020204" pitchFamily="34" charset="0"/>
              <a:buChar char="•"/>
            </a:pPr>
            <a:r>
              <a:rPr lang="en-US" sz="1400" dirty="0"/>
              <a:t>tasks such as </a:t>
            </a:r>
            <a:r>
              <a:rPr lang="en-US" sz="1400" b="1" dirty="0"/>
              <a:t>delivery</a:t>
            </a:r>
            <a:r>
              <a:rPr lang="en-US" sz="1400" dirty="0"/>
              <a:t>, </a:t>
            </a:r>
            <a:r>
              <a:rPr lang="en-US" sz="1400" b="1" dirty="0"/>
              <a:t>surveillance</a:t>
            </a:r>
            <a:r>
              <a:rPr lang="en-US" sz="1400" dirty="0"/>
              <a:t>, </a:t>
            </a:r>
            <a:r>
              <a:rPr lang="en-US" sz="1400" b="1" dirty="0"/>
              <a:t>mapping</a:t>
            </a:r>
            <a:r>
              <a:rPr lang="en-US" sz="1400" dirty="0"/>
              <a:t>, and </a:t>
            </a:r>
            <a:r>
              <a:rPr lang="en-US" sz="1400" b="1" dirty="0"/>
              <a:t>inspection</a:t>
            </a:r>
            <a:r>
              <a:rPr lang="en-US" sz="1400" dirty="0"/>
              <a:t>.</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b="1" dirty="0"/>
              <a:t>7 - Soft robots:</a:t>
            </a:r>
          </a:p>
          <a:p>
            <a:pPr marL="285750" indent="-228600">
              <a:lnSpc>
                <a:spcPct val="90000"/>
              </a:lnSpc>
              <a:spcAft>
                <a:spcPts val="600"/>
              </a:spcAft>
              <a:buFont typeface="Arial" panose="020B0604020202020204" pitchFamily="34" charset="0"/>
              <a:buChar char="•"/>
            </a:pPr>
            <a:r>
              <a:rPr lang="en-US" sz="1400" dirty="0"/>
              <a:t>made of </a:t>
            </a:r>
            <a:r>
              <a:rPr lang="en-US" sz="1400" b="1" dirty="0"/>
              <a:t>soft and flexible materials</a:t>
            </a:r>
          </a:p>
          <a:p>
            <a:pPr marL="285750" indent="-228600">
              <a:lnSpc>
                <a:spcPct val="90000"/>
              </a:lnSpc>
              <a:spcAft>
                <a:spcPts val="600"/>
              </a:spcAft>
              <a:buFont typeface="Arial" panose="020B0604020202020204" pitchFamily="34" charset="0"/>
              <a:buChar char="•"/>
            </a:pPr>
            <a:r>
              <a:rPr lang="en-US" sz="1400" dirty="0"/>
              <a:t>used in areas where </a:t>
            </a:r>
            <a:r>
              <a:rPr lang="en-US" sz="1400" b="1" dirty="0"/>
              <a:t>traditional robots can't go</a:t>
            </a:r>
            <a:r>
              <a:rPr lang="en-US" sz="1400" dirty="0"/>
              <a:t>, such as in </a:t>
            </a:r>
            <a:r>
              <a:rPr lang="en-US" sz="1400" b="1" dirty="0"/>
              <a:t>delicate environments</a:t>
            </a:r>
            <a:r>
              <a:rPr lang="en-US" sz="1400" dirty="0"/>
              <a:t>, or </a:t>
            </a:r>
            <a:r>
              <a:rPr lang="en-US" sz="1400" b="1" dirty="0"/>
              <a:t>interacting with humans.</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dirty="0"/>
              <a:t>These are also many other specialized robots that are used in specific applications. </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dirty="0"/>
              <a:t>As technology continues to advance, the types of robots and the applications for them will continue to expand and evolve.</a:t>
            </a:r>
          </a:p>
        </p:txBody>
      </p:sp>
      <p:pic>
        <p:nvPicPr>
          <p:cNvPr id="9" name="Picture 8">
            <a:extLst>
              <a:ext uri="{FF2B5EF4-FFF2-40B4-BE49-F238E27FC236}">
                <a16:creationId xmlns:a16="http://schemas.microsoft.com/office/drawing/2014/main" id="{15669DB4-9E8F-0C60-BA10-CD3EF48F9BF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
          <a:stretch/>
        </p:blipFill>
        <p:spPr>
          <a:xfrm>
            <a:off x="8087300" y="10"/>
            <a:ext cx="2580700" cy="2285990"/>
          </a:xfrm>
          <a:custGeom>
            <a:avLst/>
            <a:gdLst/>
            <a:ahLst/>
            <a:cxnLst/>
            <a:rect l="l" t="t" r="r" b="b"/>
            <a:pathLst>
              <a:path w="3440934" h="2286000">
                <a:moveTo>
                  <a:pt x="172481" y="2232285"/>
                </a:moveTo>
                <a:lnTo>
                  <a:pt x="172531" y="2232737"/>
                </a:lnTo>
                <a:lnTo>
                  <a:pt x="172407" y="2233032"/>
                </a:lnTo>
                <a:cubicBezTo>
                  <a:pt x="172452" y="2232834"/>
                  <a:pt x="172808" y="2231800"/>
                  <a:pt x="172481" y="2232285"/>
                </a:cubicBezTo>
                <a:close/>
                <a:moveTo>
                  <a:pt x="18615" y="0"/>
                </a:moveTo>
                <a:lnTo>
                  <a:pt x="3440934" y="0"/>
                </a:lnTo>
                <a:lnTo>
                  <a:pt x="3440934" y="2286000"/>
                </a:lnTo>
                <a:lnTo>
                  <a:pt x="178765" y="2286000"/>
                </a:lnTo>
                <a:lnTo>
                  <a:pt x="174444" y="2250010"/>
                </a:lnTo>
                <a:lnTo>
                  <a:pt x="172531" y="2232737"/>
                </a:lnTo>
                <a:lnTo>
                  <a:pt x="174201" y="2228764"/>
                </a:lnTo>
                <a:cubicBezTo>
                  <a:pt x="177345" y="2221109"/>
                  <a:pt x="195223" y="2193427"/>
                  <a:pt x="191343" y="2186356"/>
                </a:cubicBezTo>
                <a:cubicBezTo>
                  <a:pt x="178219" y="2152642"/>
                  <a:pt x="168572" y="2171498"/>
                  <a:pt x="164067" y="2142065"/>
                </a:cubicBezTo>
                <a:cubicBezTo>
                  <a:pt x="160133" y="2108680"/>
                  <a:pt x="159859" y="2130285"/>
                  <a:pt x="146664" y="2089229"/>
                </a:cubicBezTo>
                <a:cubicBezTo>
                  <a:pt x="150478" y="2084435"/>
                  <a:pt x="154800" y="2063293"/>
                  <a:pt x="152113" y="2054485"/>
                </a:cubicBezTo>
                <a:cubicBezTo>
                  <a:pt x="150513" y="2038242"/>
                  <a:pt x="152449" y="2036605"/>
                  <a:pt x="144880" y="2020593"/>
                </a:cubicBezTo>
                <a:cubicBezTo>
                  <a:pt x="150732" y="2023165"/>
                  <a:pt x="151291" y="1972155"/>
                  <a:pt x="157720" y="1979286"/>
                </a:cubicBezTo>
                <a:cubicBezTo>
                  <a:pt x="162030" y="1968351"/>
                  <a:pt x="153186" y="1963668"/>
                  <a:pt x="156833" y="1952854"/>
                </a:cubicBezTo>
                <a:cubicBezTo>
                  <a:pt x="156957" y="1940918"/>
                  <a:pt x="151341" y="1960059"/>
                  <a:pt x="149917" y="1946946"/>
                </a:cubicBezTo>
                <a:lnTo>
                  <a:pt x="153743" y="1875565"/>
                </a:lnTo>
                <a:cubicBezTo>
                  <a:pt x="149772" y="1866223"/>
                  <a:pt x="150846" y="1858473"/>
                  <a:pt x="153507" y="1850807"/>
                </a:cubicBezTo>
                <a:cubicBezTo>
                  <a:pt x="151112" y="1828667"/>
                  <a:pt x="173586" y="1811973"/>
                  <a:pt x="173799" y="1786925"/>
                </a:cubicBezTo>
                <a:cubicBezTo>
                  <a:pt x="168188" y="1760165"/>
                  <a:pt x="157236" y="1742030"/>
                  <a:pt x="157426" y="1715265"/>
                </a:cubicBezTo>
                <a:cubicBezTo>
                  <a:pt x="147202" y="1689354"/>
                  <a:pt x="168916" y="1697216"/>
                  <a:pt x="167109" y="1674793"/>
                </a:cubicBezTo>
                <a:cubicBezTo>
                  <a:pt x="157138" y="1638671"/>
                  <a:pt x="174193" y="1675326"/>
                  <a:pt x="168434" y="1619050"/>
                </a:cubicBezTo>
                <a:cubicBezTo>
                  <a:pt x="166922" y="1615926"/>
                  <a:pt x="156527" y="1609033"/>
                  <a:pt x="158412" y="1609679"/>
                </a:cubicBezTo>
                <a:cubicBezTo>
                  <a:pt x="157079" y="1597353"/>
                  <a:pt x="177090" y="1561235"/>
                  <a:pt x="173964" y="1543700"/>
                </a:cubicBezTo>
                <a:cubicBezTo>
                  <a:pt x="177333" y="1508983"/>
                  <a:pt x="167634" y="1492719"/>
                  <a:pt x="167811" y="1467670"/>
                </a:cubicBezTo>
                <a:cubicBezTo>
                  <a:pt x="172477" y="1438484"/>
                  <a:pt x="177359" y="1421247"/>
                  <a:pt x="188428" y="1369969"/>
                </a:cubicBezTo>
                <a:lnTo>
                  <a:pt x="217496" y="1196801"/>
                </a:lnTo>
                <a:cubicBezTo>
                  <a:pt x="245293" y="1130831"/>
                  <a:pt x="218387" y="1051919"/>
                  <a:pt x="216976" y="1013447"/>
                </a:cubicBezTo>
                <a:cubicBezTo>
                  <a:pt x="205168" y="998657"/>
                  <a:pt x="215132" y="984657"/>
                  <a:pt x="209028" y="965967"/>
                </a:cubicBezTo>
                <a:cubicBezTo>
                  <a:pt x="202413" y="923668"/>
                  <a:pt x="186505" y="882644"/>
                  <a:pt x="188665" y="826635"/>
                </a:cubicBezTo>
                <a:cubicBezTo>
                  <a:pt x="154241" y="805031"/>
                  <a:pt x="166790" y="738356"/>
                  <a:pt x="143158" y="687408"/>
                </a:cubicBezTo>
                <a:cubicBezTo>
                  <a:pt x="136288" y="657129"/>
                  <a:pt x="147156" y="607330"/>
                  <a:pt x="128870" y="598473"/>
                </a:cubicBezTo>
                <a:cubicBezTo>
                  <a:pt x="137949" y="583359"/>
                  <a:pt x="119601" y="571975"/>
                  <a:pt x="116513" y="556793"/>
                </a:cubicBezTo>
                <a:cubicBezTo>
                  <a:pt x="121944" y="543862"/>
                  <a:pt x="115534" y="538383"/>
                  <a:pt x="113103" y="527393"/>
                </a:cubicBezTo>
                <a:cubicBezTo>
                  <a:pt x="116712" y="521931"/>
                  <a:pt x="115528" y="512540"/>
                  <a:pt x="110358" y="509836"/>
                </a:cubicBezTo>
                <a:cubicBezTo>
                  <a:pt x="99665" y="515528"/>
                  <a:pt x="101869" y="482263"/>
                  <a:pt x="93922" y="480624"/>
                </a:cubicBezTo>
                <a:cubicBezTo>
                  <a:pt x="90364" y="461815"/>
                  <a:pt x="91658" y="378414"/>
                  <a:pt x="77901" y="365726"/>
                </a:cubicBezTo>
                <a:cubicBezTo>
                  <a:pt x="68104" y="327965"/>
                  <a:pt x="82000" y="270503"/>
                  <a:pt x="79978" y="254235"/>
                </a:cubicBezTo>
                <a:cubicBezTo>
                  <a:pt x="100822" y="235742"/>
                  <a:pt x="33401" y="163109"/>
                  <a:pt x="25016" y="94011"/>
                </a:cubicBezTo>
                <a:cubicBezTo>
                  <a:pt x="26229" y="84459"/>
                  <a:pt x="25686" y="79476"/>
                  <a:pt x="20299" y="77502"/>
                </a:cubicBezTo>
                <a:cubicBezTo>
                  <a:pt x="17891" y="68655"/>
                  <a:pt x="14563" y="55480"/>
                  <a:pt x="10477" y="39898"/>
                </a:cubicBezTo>
                <a:lnTo>
                  <a:pt x="0" y="1915"/>
                </a:lnTo>
                <a:close/>
              </a:path>
            </a:pathLst>
          </a:custGeom>
        </p:spPr>
      </p:pic>
      <p:pic>
        <p:nvPicPr>
          <p:cNvPr id="3" name="Picture 2" descr="A picture containing microscope, automaton&#10;&#10;Description automatically generated">
            <a:extLst>
              <a:ext uri="{FF2B5EF4-FFF2-40B4-BE49-F238E27FC236}">
                <a16:creationId xmlns:a16="http://schemas.microsoft.com/office/drawing/2014/main" id="{31919611-CF0B-34C3-3071-A951A428F64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71"/>
          <a:stretch/>
        </p:blipFill>
        <p:spPr>
          <a:xfrm>
            <a:off x="8045624" y="2286000"/>
            <a:ext cx="2622377" cy="2286000"/>
          </a:xfrm>
          <a:custGeom>
            <a:avLst/>
            <a:gdLst/>
            <a:ahLst/>
            <a:cxnLst/>
            <a:rect l="l" t="t" r="r" b="b"/>
            <a:pathLst>
              <a:path w="3496503" h="2286000">
                <a:moveTo>
                  <a:pt x="234334" y="0"/>
                </a:moveTo>
                <a:lnTo>
                  <a:pt x="3496503" y="0"/>
                </a:lnTo>
                <a:lnTo>
                  <a:pt x="3496503" y="2286000"/>
                </a:lnTo>
                <a:lnTo>
                  <a:pt x="3613" y="2286000"/>
                </a:lnTo>
                <a:lnTo>
                  <a:pt x="4396" y="2270265"/>
                </a:lnTo>
                <a:cubicBezTo>
                  <a:pt x="4106" y="2264862"/>
                  <a:pt x="2924" y="2261078"/>
                  <a:pt x="0" y="2260767"/>
                </a:cubicBezTo>
                <a:lnTo>
                  <a:pt x="6766" y="2236182"/>
                </a:lnTo>
                <a:lnTo>
                  <a:pt x="20683" y="2223768"/>
                </a:lnTo>
                <a:cubicBezTo>
                  <a:pt x="21224" y="2219117"/>
                  <a:pt x="9918" y="2214114"/>
                  <a:pt x="9373" y="2208586"/>
                </a:cubicBezTo>
                <a:cubicBezTo>
                  <a:pt x="4738" y="2194984"/>
                  <a:pt x="10418" y="2173804"/>
                  <a:pt x="10075" y="2154649"/>
                </a:cubicBezTo>
                <a:lnTo>
                  <a:pt x="16259" y="2145853"/>
                </a:lnTo>
                <a:lnTo>
                  <a:pt x="11033" y="2117141"/>
                </a:lnTo>
                <a:lnTo>
                  <a:pt x="11986" y="2053936"/>
                </a:lnTo>
                <a:lnTo>
                  <a:pt x="10583" y="2045434"/>
                </a:lnTo>
                <a:cubicBezTo>
                  <a:pt x="11282" y="2042276"/>
                  <a:pt x="181" y="2038711"/>
                  <a:pt x="937" y="2034990"/>
                </a:cubicBezTo>
                <a:lnTo>
                  <a:pt x="15114" y="2023110"/>
                </a:lnTo>
                <a:cubicBezTo>
                  <a:pt x="15743" y="2013526"/>
                  <a:pt x="19078" y="1985878"/>
                  <a:pt x="19941" y="1977488"/>
                </a:cubicBezTo>
                <a:cubicBezTo>
                  <a:pt x="20060" y="1975917"/>
                  <a:pt x="20179" y="1974346"/>
                  <a:pt x="20296" y="1972774"/>
                </a:cubicBezTo>
                <a:lnTo>
                  <a:pt x="31316" y="1942643"/>
                </a:lnTo>
                <a:cubicBezTo>
                  <a:pt x="37425" y="1919203"/>
                  <a:pt x="50453" y="1862289"/>
                  <a:pt x="56947" y="1832134"/>
                </a:cubicBezTo>
                <a:cubicBezTo>
                  <a:pt x="52894" y="1805090"/>
                  <a:pt x="69291" y="1783336"/>
                  <a:pt x="66473" y="1761713"/>
                </a:cubicBezTo>
                <a:cubicBezTo>
                  <a:pt x="70558" y="1734434"/>
                  <a:pt x="77296" y="1712419"/>
                  <a:pt x="81460" y="1694779"/>
                </a:cubicBezTo>
                <a:cubicBezTo>
                  <a:pt x="83201" y="1691851"/>
                  <a:pt x="90092" y="1659258"/>
                  <a:pt x="91453" y="1655871"/>
                </a:cubicBezTo>
                <a:cubicBezTo>
                  <a:pt x="95191" y="1636504"/>
                  <a:pt x="95447" y="1644218"/>
                  <a:pt x="101271" y="1611464"/>
                </a:cubicBezTo>
                <a:cubicBezTo>
                  <a:pt x="107232" y="1583980"/>
                  <a:pt x="109653" y="1555768"/>
                  <a:pt x="115918" y="1525131"/>
                </a:cubicBezTo>
                <a:cubicBezTo>
                  <a:pt x="124353" y="1492600"/>
                  <a:pt x="122211" y="1473342"/>
                  <a:pt x="125775" y="1460539"/>
                </a:cubicBezTo>
                <a:cubicBezTo>
                  <a:pt x="136106" y="1433637"/>
                  <a:pt x="127852" y="1425291"/>
                  <a:pt x="126873" y="1384274"/>
                </a:cubicBezTo>
                <a:cubicBezTo>
                  <a:pt x="133737" y="1352753"/>
                  <a:pt x="131247" y="1319027"/>
                  <a:pt x="144248" y="1294980"/>
                </a:cubicBezTo>
                <a:cubicBezTo>
                  <a:pt x="143106" y="1291836"/>
                  <a:pt x="142383" y="1288469"/>
                  <a:pt x="141961" y="1284960"/>
                </a:cubicBezTo>
                <a:cubicBezTo>
                  <a:pt x="141807" y="1281537"/>
                  <a:pt x="141652" y="1278114"/>
                  <a:pt x="141497" y="1274692"/>
                </a:cubicBezTo>
                <a:lnTo>
                  <a:pt x="142074" y="1273742"/>
                </a:lnTo>
                <a:cubicBezTo>
                  <a:pt x="142731" y="1263061"/>
                  <a:pt x="144799" y="1221141"/>
                  <a:pt x="145443" y="1210604"/>
                </a:cubicBezTo>
                <a:lnTo>
                  <a:pt x="145939" y="1210516"/>
                </a:lnTo>
                <a:cubicBezTo>
                  <a:pt x="147057" y="1207748"/>
                  <a:pt x="148708" y="1200510"/>
                  <a:pt x="152146" y="1193997"/>
                </a:cubicBezTo>
                <a:cubicBezTo>
                  <a:pt x="155856" y="1183479"/>
                  <a:pt x="164871" y="1159395"/>
                  <a:pt x="168198" y="1147411"/>
                </a:cubicBezTo>
                <a:lnTo>
                  <a:pt x="183535" y="1125901"/>
                </a:lnTo>
                <a:lnTo>
                  <a:pt x="179302" y="1105015"/>
                </a:lnTo>
                <a:cubicBezTo>
                  <a:pt x="177427" y="1088995"/>
                  <a:pt x="183476" y="1087934"/>
                  <a:pt x="188150" y="1068360"/>
                </a:cubicBezTo>
                <a:cubicBezTo>
                  <a:pt x="185665" y="1058736"/>
                  <a:pt x="176420" y="1052359"/>
                  <a:pt x="180132" y="1046638"/>
                </a:cubicBezTo>
                <a:cubicBezTo>
                  <a:pt x="181056" y="1026408"/>
                  <a:pt x="198829" y="1009747"/>
                  <a:pt x="202718" y="987934"/>
                </a:cubicBezTo>
                <a:cubicBezTo>
                  <a:pt x="201197" y="962487"/>
                  <a:pt x="211172" y="952942"/>
                  <a:pt x="215291" y="929621"/>
                </a:cubicBezTo>
                <a:cubicBezTo>
                  <a:pt x="209930" y="906521"/>
                  <a:pt x="224528" y="915000"/>
                  <a:pt x="229290" y="903908"/>
                </a:cubicBezTo>
                <a:lnTo>
                  <a:pt x="230029" y="900578"/>
                </a:lnTo>
                <a:lnTo>
                  <a:pt x="228646" y="854063"/>
                </a:lnTo>
                <a:cubicBezTo>
                  <a:pt x="234851" y="848408"/>
                  <a:pt x="228954" y="820026"/>
                  <a:pt x="240038" y="824287"/>
                </a:cubicBezTo>
                <a:cubicBezTo>
                  <a:pt x="242249" y="809308"/>
                  <a:pt x="241673" y="775478"/>
                  <a:pt x="241912" y="764190"/>
                </a:cubicBezTo>
                <a:cubicBezTo>
                  <a:pt x="241766" y="761646"/>
                  <a:pt x="241619" y="759103"/>
                  <a:pt x="241473" y="756558"/>
                </a:cubicBezTo>
                <a:lnTo>
                  <a:pt x="240145" y="754270"/>
                </a:lnTo>
                <a:cubicBezTo>
                  <a:pt x="239378" y="751871"/>
                  <a:pt x="239144" y="748528"/>
                  <a:pt x="240106" y="743071"/>
                </a:cubicBezTo>
                <a:lnTo>
                  <a:pt x="240556" y="741834"/>
                </a:lnTo>
                <a:cubicBezTo>
                  <a:pt x="239764" y="738704"/>
                  <a:pt x="237828" y="696921"/>
                  <a:pt x="237972" y="678244"/>
                </a:cubicBezTo>
                <a:cubicBezTo>
                  <a:pt x="247782" y="647903"/>
                  <a:pt x="227131" y="663568"/>
                  <a:pt x="229993" y="629773"/>
                </a:cubicBezTo>
                <a:cubicBezTo>
                  <a:pt x="229544" y="591552"/>
                  <a:pt x="239252" y="564992"/>
                  <a:pt x="239462" y="539841"/>
                </a:cubicBezTo>
                <a:cubicBezTo>
                  <a:pt x="238623" y="528031"/>
                  <a:pt x="238173" y="441859"/>
                  <a:pt x="242683" y="448956"/>
                </a:cubicBezTo>
                <a:cubicBezTo>
                  <a:pt x="243255" y="418452"/>
                  <a:pt x="244219" y="373783"/>
                  <a:pt x="242896" y="356821"/>
                </a:cubicBezTo>
                <a:cubicBezTo>
                  <a:pt x="242719" y="353610"/>
                  <a:pt x="234923" y="350399"/>
                  <a:pt x="234747" y="347187"/>
                </a:cubicBezTo>
                <a:cubicBezTo>
                  <a:pt x="244704" y="325468"/>
                  <a:pt x="242593" y="337207"/>
                  <a:pt x="243310" y="314607"/>
                </a:cubicBezTo>
                <a:cubicBezTo>
                  <a:pt x="241669" y="297647"/>
                  <a:pt x="250872" y="309332"/>
                  <a:pt x="249229" y="292372"/>
                </a:cubicBezTo>
                <a:cubicBezTo>
                  <a:pt x="220320" y="258295"/>
                  <a:pt x="245189" y="235217"/>
                  <a:pt x="233505" y="189449"/>
                </a:cubicBezTo>
                <a:lnTo>
                  <a:pt x="232734" y="119205"/>
                </a:lnTo>
                <a:cubicBezTo>
                  <a:pt x="232883" y="113125"/>
                  <a:pt x="230979" y="106701"/>
                  <a:pt x="234365" y="102821"/>
                </a:cubicBezTo>
                <a:cubicBezTo>
                  <a:pt x="235226" y="89557"/>
                  <a:pt x="237218" y="59178"/>
                  <a:pt x="237903" y="39622"/>
                </a:cubicBezTo>
                <a:cubicBezTo>
                  <a:pt x="237508" y="29839"/>
                  <a:pt x="236214" y="16537"/>
                  <a:pt x="234680" y="2881"/>
                </a:cubicBezTo>
                <a:close/>
              </a:path>
            </a:pathLst>
          </a:custGeom>
        </p:spPr>
      </p:pic>
      <p:pic>
        <p:nvPicPr>
          <p:cNvPr id="6" name="Picture 5" descr="A drone flying over trees&#10;&#10;Description automatically generated with low confidence">
            <a:extLst>
              <a:ext uri="{FF2B5EF4-FFF2-40B4-BE49-F238E27FC236}">
                <a16:creationId xmlns:a16="http://schemas.microsoft.com/office/drawing/2014/main" id="{926546C8-5195-4459-E4A6-3BFF0A7A66E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40766" y="4572000"/>
            <a:ext cx="2627234" cy="2286000"/>
          </a:xfrm>
          <a:custGeom>
            <a:avLst/>
            <a:gdLst/>
            <a:ahLst/>
            <a:cxnLst/>
            <a:rect l="l" t="t" r="r" b="b"/>
            <a:pathLst>
              <a:path w="3502979" h="2286000">
                <a:moveTo>
                  <a:pt x="10089" y="0"/>
                </a:moveTo>
                <a:lnTo>
                  <a:pt x="3502979" y="0"/>
                </a:lnTo>
                <a:lnTo>
                  <a:pt x="3502979" y="2286000"/>
                </a:lnTo>
                <a:lnTo>
                  <a:pt x="154969" y="2286000"/>
                </a:lnTo>
                <a:lnTo>
                  <a:pt x="154933" y="2285999"/>
                </a:lnTo>
                <a:cubicBezTo>
                  <a:pt x="154939" y="2285919"/>
                  <a:pt x="154948" y="2285839"/>
                  <a:pt x="154956" y="2285759"/>
                </a:cubicBezTo>
                <a:lnTo>
                  <a:pt x="157817" y="2280128"/>
                </a:lnTo>
                <a:lnTo>
                  <a:pt x="152413" y="2258335"/>
                </a:lnTo>
                <a:cubicBezTo>
                  <a:pt x="150528" y="2247599"/>
                  <a:pt x="149279" y="2236301"/>
                  <a:pt x="148708" y="2224706"/>
                </a:cubicBezTo>
                <a:cubicBezTo>
                  <a:pt x="152516" y="2222105"/>
                  <a:pt x="147106" y="2213005"/>
                  <a:pt x="146036" y="2208724"/>
                </a:cubicBezTo>
                <a:cubicBezTo>
                  <a:pt x="148522" y="2208679"/>
                  <a:pt x="149715" y="2199194"/>
                  <a:pt x="147657" y="2195828"/>
                </a:cubicBezTo>
                <a:cubicBezTo>
                  <a:pt x="138768" y="2125090"/>
                  <a:pt x="161998" y="2164893"/>
                  <a:pt x="148068" y="2122444"/>
                </a:cubicBezTo>
                <a:cubicBezTo>
                  <a:pt x="147343" y="2115342"/>
                  <a:pt x="148590" y="2110013"/>
                  <a:pt x="150648" y="2105568"/>
                </a:cubicBezTo>
                <a:lnTo>
                  <a:pt x="155787" y="2097570"/>
                </a:lnTo>
                <a:lnTo>
                  <a:pt x="153954" y="2091304"/>
                </a:lnTo>
                <a:cubicBezTo>
                  <a:pt x="153810" y="2067650"/>
                  <a:pt x="159078" y="2060678"/>
                  <a:pt x="153772" y="2046915"/>
                </a:cubicBezTo>
                <a:cubicBezTo>
                  <a:pt x="164801" y="2026580"/>
                  <a:pt x="154871" y="2033427"/>
                  <a:pt x="153183" y="2017960"/>
                </a:cubicBezTo>
                <a:cubicBezTo>
                  <a:pt x="150985" y="2005758"/>
                  <a:pt x="146752" y="2028159"/>
                  <a:pt x="146128" y="2016200"/>
                </a:cubicBezTo>
                <a:cubicBezTo>
                  <a:pt x="148976" y="2003262"/>
                  <a:pt x="140132" y="2003871"/>
                  <a:pt x="143614" y="1990415"/>
                </a:cubicBezTo>
                <a:cubicBezTo>
                  <a:pt x="150276" y="1993685"/>
                  <a:pt x="142322" y="1963865"/>
                  <a:pt x="148142" y="1962939"/>
                </a:cubicBezTo>
                <a:cubicBezTo>
                  <a:pt x="139821" y="1951510"/>
                  <a:pt x="150073" y="1945769"/>
                  <a:pt x="147508" y="1930552"/>
                </a:cubicBezTo>
                <a:cubicBezTo>
                  <a:pt x="144359" y="1923385"/>
                  <a:pt x="143818" y="1918215"/>
                  <a:pt x="147206" y="1911172"/>
                </a:cubicBezTo>
                <a:cubicBezTo>
                  <a:pt x="131877" y="1878161"/>
                  <a:pt x="146519" y="1891201"/>
                  <a:pt x="140623" y="1860308"/>
                </a:cubicBezTo>
                <a:cubicBezTo>
                  <a:pt x="134425" y="1833694"/>
                  <a:pt x="130403" y="1803523"/>
                  <a:pt x="115600" y="1777782"/>
                </a:cubicBezTo>
                <a:cubicBezTo>
                  <a:pt x="111409" y="1773057"/>
                  <a:pt x="109821" y="1761456"/>
                  <a:pt x="112056" y="1751872"/>
                </a:cubicBezTo>
                <a:cubicBezTo>
                  <a:pt x="112440" y="1750225"/>
                  <a:pt x="112926" y="1748698"/>
                  <a:pt x="113499" y="1747342"/>
                </a:cubicBezTo>
                <a:cubicBezTo>
                  <a:pt x="111234" y="1725088"/>
                  <a:pt x="101120" y="1643694"/>
                  <a:pt x="98470" y="1618347"/>
                </a:cubicBezTo>
                <a:cubicBezTo>
                  <a:pt x="103856" y="1616296"/>
                  <a:pt x="94136" y="1603478"/>
                  <a:pt x="97590" y="1595269"/>
                </a:cubicBezTo>
                <a:cubicBezTo>
                  <a:pt x="100620" y="1589389"/>
                  <a:pt x="98377" y="1584128"/>
                  <a:pt x="98140" y="1577986"/>
                </a:cubicBezTo>
                <a:cubicBezTo>
                  <a:pt x="100521" y="1569894"/>
                  <a:pt x="96220" y="1543501"/>
                  <a:pt x="93133" y="1536621"/>
                </a:cubicBezTo>
                <a:cubicBezTo>
                  <a:pt x="82411" y="1520178"/>
                  <a:pt x="90374" y="1482816"/>
                  <a:pt x="82158" y="1469154"/>
                </a:cubicBezTo>
                <a:cubicBezTo>
                  <a:pt x="80954" y="1464197"/>
                  <a:pt x="80466" y="1459348"/>
                  <a:pt x="80424" y="1454586"/>
                </a:cubicBezTo>
                <a:lnTo>
                  <a:pt x="81328" y="1441264"/>
                </a:lnTo>
                <a:lnTo>
                  <a:pt x="83625" y="1437478"/>
                </a:lnTo>
                <a:cubicBezTo>
                  <a:pt x="83435" y="1434764"/>
                  <a:pt x="83246" y="1432049"/>
                  <a:pt x="83056" y="1429335"/>
                </a:cubicBezTo>
                <a:cubicBezTo>
                  <a:pt x="83172" y="1428557"/>
                  <a:pt x="83291" y="1427781"/>
                  <a:pt x="83407" y="1427003"/>
                </a:cubicBezTo>
                <a:cubicBezTo>
                  <a:pt x="84084" y="1422546"/>
                  <a:pt x="84674" y="1418148"/>
                  <a:pt x="84906" y="1413794"/>
                </a:cubicBezTo>
                <a:cubicBezTo>
                  <a:pt x="73390" y="1419520"/>
                  <a:pt x="84992" y="1377705"/>
                  <a:pt x="75678" y="1389757"/>
                </a:cubicBezTo>
                <a:cubicBezTo>
                  <a:pt x="74957" y="1366832"/>
                  <a:pt x="66282" y="1384318"/>
                  <a:pt x="74551" y="1356760"/>
                </a:cubicBezTo>
                <a:cubicBezTo>
                  <a:pt x="72160" y="1327675"/>
                  <a:pt x="66061" y="1251589"/>
                  <a:pt x="61331" y="1215246"/>
                </a:cubicBezTo>
                <a:cubicBezTo>
                  <a:pt x="48696" y="1178057"/>
                  <a:pt x="52517" y="1164292"/>
                  <a:pt x="46176" y="1138699"/>
                </a:cubicBezTo>
                <a:cubicBezTo>
                  <a:pt x="43091" y="1088911"/>
                  <a:pt x="27949" y="1091674"/>
                  <a:pt x="39077" y="1069753"/>
                </a:cubicBezTo>
                <a:cubicBezTo>
                  <a:pt x="36360" y="1036358"/>
                  <a:pt x="22533" y="1065337"/>
                  <a:pt x="27015" y="1030325"/>
                </a:cubicBezTo>
                <a:cubicBezTo>
                  <a:pt x="25199" y="1029239"/>
                  <a:pt x="7014" y="1004953"/>
                  <a:pt x="5711" y="1002694"/>
                </a:cubicBezTo>
                <a:lnTo>
                  <a:pt x="4782" y="959024"/>
                </a:lnTo>
                <a:lnTo>
                  <a:pt x="4956" y="955844"/>
                </a:lnTo>
                <a:lnTo>
                  <a:pt x="0" y="935724"/>
                </a:lnTo>
                <a:lnTo>
                  <a:pt x="396" y="935045"/>
                </a:lnTo>
                <a:cubicBezTo>
                  <a:pt x="1170" y="933065"/>
                  <a:pt x="1530" y="930734"/>
                  <a:pt x="1027" y="927619"/>
                </a:cubicBezTo>
                <a:cubicBezTo>
                  <a:pt x="2171" y="918238"/>
                  <a:pt x="7071" y="890403"/>
                  <a:pt x="7257" y="878755"/>
                </a:cubicBezTo>
                <a:cubicBezTo>
                  <a:pt x="5425" y="872157"/>
                  <a:pt x="3693" y="865113"/>
                  <a:pt x="2142" y="857732"/>
                </a:cubicBezTo>
                <a:lnTo>
                  <a:pt x="1365" y="798432"/>
                </a:lnTo>
                <a:lnTo>
                  <a:pt x="10445" y="736329"/>
                </a:lnTo>
                <a:cubicBezTo>
                  <a:pt x="10644" y="713358"/>
                  <a:pt x="14017" y="693468"/>
                  <a:pt x="11638" y="674025"/>
                </a:cubicBezTo>
                <a:cubicBezTo>
                  <a:pt x="14263" y="666128"/>
                  <a:pt x="7702" y="658684"/>
                  <a:pt x="3774" y="651467"/>
                </a:cubicBezTo>
                <a:cubicBezTo>
                  <a:pt x="5085" y="630031"/>
                  <a:pt x="18313" y="624842"/>
                  <a:pt x="13938" y="611257"/>
                </a:cubicBezTo>
                <a:cubicBezTo>
                  <a:pt x="23010" y="599213"/>
                  <a:pt x="19548" y="598502"/>
                  <a:pt x="16950" y="592841"/>
                </a:cubicBezTo>
                <a:cubicBezTo>
                  <a:pt x="16888" y="592573"/>
                  <a:pt x="16826" y="592303"/>
                  <a:pt x="16764" y="592034"/>
                </a:cubicBezTo>
                <a:lnTo>
                  <a:pt x="18062" y="590387"/>
                </a:lnTo>
                <a:lnTo>
                  <a:pt x="18662" y="586980"/>
                </a:lnTo>
                <a:cubicBezTo>
                  <a:pt x="18533" y="583880"/>
                  <a:pt x="18403" y="580781"/>
                  <a:pt x="18274" y="577681"/>
                </a:cubicBezTo>
                <a:cubicBezTo>
                  <a:pt x="18115" y="576515"/>
                  <a:pt x="17955" y="575348"/>
                  <a:pt x="17796" y="574183"/>
                </a:cubicBezTo>
                <a:cubicBezTo>
                  <a:pt x="17589" y="571773"/>
                  <a:pt x="17612" y="570172"/>
                  <a:pt x="17805" y="569065"/>
                </a:cubicBezTo>
                <a:lnTo>
                  <a:pt x="17912" y="568936"/>
                </a:lnTo>
                <a:cubicBezTo>
                  <a:pt x="17845" y="567338"/>
                  <a:pt x="29209" y="573362"/>
                  <a:pt x="29143" y="571763"/>
                </a:cubicBezTo>
                <a:cubicBezTo>
                  <a:pt x="28562" y="563674"/>
                  <a:pt x="16337" y="548181"/>
                  <a:pt x="15392" y="540689"/>
                </a:cubicBezTo>
                <a:cubicBezTo>
                  <a:pt x="21346" y="534352"/>
                  <a:pt x="14313" y="506665"/>
                  <a:pt x="25536" y="509696"/>
                </a:cubicBezTo>
                <a:cubicBezTo>
                  <a:pt x="24595" y="499588"/>
                  <a:pt x="19934" y="493475"/>
                  <a:pt x="27295" y="496878"/>
                </a:cubicBezTo>
                <a:cubicBezTo>
                  <a:pt x="27196" y="493551"/>
                  <a:pt x="27823" y="491500"/>
                  <a:pt x="28803" y="490032"/>
                </a:cubicBezTo>
                <a:lnTo>
                  <a:pt x="29265" y="489607"/>
                </a:lnTo>
                <a:cubicBezTo>
                  <a:pt x="28500" y="481587"/>
                  <a:pt x="25372" y="452075"/>
                  <a:pt x="24211" y="441905"/>
                </a:cubicBezTo>
                <a:cubicBezTo>
                  <a:pt x="23574" y="437467"/>
                  <a:pt x="22937" y="433030"/>
                  <a:pt x="22300" y="428592"/>
                </a:cubicBezTo>
                <a:lnTo>
                  <a:pt x="22699" y="427306"/>
                </a:lnTo>
                <a:lnTo>
                  <a:pt x="28219" y="418090"/>
                </a:lnTo>
                <a:cubicBezTo>
                  <a:pt x="27250" y="415121"/>
                  <a:pt x="18397" y="412494"/>
                  <a:pt x="16799" y="410365"/>
                </a:cubicBezTo>
                <a:cubicBezTo>
                  <a:pt x="25342" y="378983"/>
                  <a:pt x="17525" y="349373"/>
                  <a:pt x="19002" y="315310"/>
                </a:cubicBezTo>
                <a:cubicBezTo>
                  <a:pt x="15978" y="276813"/>
                  <a:pt x="16726" y="257569"/>
                  <a:pt x="14356" y="235298"/>
                </a:cubicBezTo>
                <a:cubicBezTo>
                  <a:pt x="14223" y="231626"/>
                  <a:pt x="13137" y="201873"/>
                  <a:pt x="17876" y="207989"/>
                </a:cubicBezTo>
                <a:cubicBezTo>
                  <a:pt x="17051" y="174826"/>
                  <a:pt x="20805" y="126304"/>
                  <a:pt x="19885" y="92237"/>
                </a:cubicBezTo>
                <a:cubicBezTo>
                  <a:pt x="31141" y="70340"/>
                  <a:pt x="10251" y="49317"/>
                  <a:pt x="12357" y="26606"/>
                </a:cubicBezTo>
                <a:cubicBezTo>
                  <a:pt x="7176" y="29713"/>
                  <a:pt x="8629" y="17064"/>
                  <a:pt x="9916" y="3483"/>
                </a:cubicBezTo>
                <a:close/>
              </a:path>
            </a:pathLst>
          </a:custGeom>
        </p:spPr>
      </p:pic>
      <p:sp>
        <p:nvSpPr>
          <p:cNvPr id="12" name="TextBox 11">
            <a:extLst>
              <a:ext uri="{FF2B5EF4-FFF2-40B4-BE49-F238E27FC236}">
                <a16:creationId xmlns:a16="http://schemas.microsoft.com/office/drawing/2014/main" id="{DEA69143-42C5-CD17-0602-3CE69DDCF37E}"/>
              </a:ext>
            </a:extLst>
          </p:cNvPr>
          <p:cNvSpPr txBox="1"/>
          <p:nvPr/>
        </p:nvSpPr>
        <p:spPr>
          <a:xfrm>
            <a:off x="1860741" y="-15240"/>
            <a:ext cx="6019800" cy="13305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Most common types of robots </a:t>
            </a:r>
          </a:p>
        </p:txBody>
      </p:sp>
    </p:spTree>
    <p:extLst>
      <p:ext uri="{BB962C8B-B14F-4D97-AF65-F5344CB8AC3E}">
        <p14:creationId xmlns:p14="http://schemas.microsoft.com/office/powerpoint/2010/main" val="1748692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9CD775-C8DE-4FED-B09C-021356ADAC5D}"/>
              </a:ext>
            </a:extLst>
          </p:cNvPr>
          <p:cNvSpPr txBox="1"/>
          <p:nvPr/>
        </p:nvSpPr>
        <p:spPr>
          <a:xfrm>
            <a:off x="1884759" y="3752850"/>
            <a:ext cx="2468166"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a:latin typeface="+mj-lt"/>
                <a:ea typeface="+mj-ea"/>
                <a:cs typeface="+mj-cs"/>
              </a:rPr>
              <a:t>Future of robotics</a:t>
            </a:r>
          </a:p>
        </p:txBody>
      </p:sp>
      <p:pic>
        <p:nvPicPr>
          <p:cNvPr id="3" name="Picture 2" descr="A picture containing outdoor object, honeycomb&#10;&#10;Description automatically generated">
            <a:extLst>
              <a:ext uri="{FF2B5EF4-FFF2-40B4-BE49-F238E27FC236}">
                <a16:creationId xmlns:a16="http://schemas.microsoft.com/office/drawing/2014/main" id="{A2D29ED4-3D89-AA92-1C29-3A294A08ADF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20" y="11"/>
            <a:ext cx="9143980" cy="310514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Rectangle 6">
            <a:extLst>
              <a:ext uri="{FF2B5EF4-FFF2-40B4-BE49-F238E27FC236}">
                <a16:creationId xmlns:a16="http://schemas.microsoft.com/office/drawing/2014/main" id="{4CEE4277-A0EC-4087-ABBF-B23F699F4C23}"/>
              </a:ext>
            </a:extLst>
          </p:cNvPr>
          <p:cNvSpPr/>
          <p:nvPr/>
        </p:nvSpPr>
        <p:spPr>
          <a:xfrm>
            <a:off x="4352926" y="2952752"/>
            <a:ext cx="6924674" cy="3905249"/>
          </a:xfrm>
          <a:prstGeom prst="rect">
            <a:avLst/>
          </a:prstGeom>
        </p:spPr>
        <p:txBody>
          <a:bodyPr vert="horz" lIns="91440" tIns="45720" rIns="91440" bIns="45720" rtlCol="0" anchor="ctr">
            <a:normAutofit fontScale="92500" lnSpcReduction="10000"/>
          </a:bodyPr>
          <a:lstStyle/>
          <a:p>
            <a:pPr indent="-228600">
              <a:lnSpc>
                <a:spcPct val="90000"/>
              </a:lnSpc>
              <a:spcAft>
                <a:spcPts val="600"/>
              </a:spcAft>
              <a:buFont typeface="Arial" panose="020B0604020202020204" pitchFamily="34" charset="0"/>
              <a:buChar char="•"/>
            </a:pPr>
            <a:r>
              <a:rPr lang="en-US" sz="1600" dirty="0"/>
              <a:t>The future of robotics is expected to be very exciting and dynamic. </a:t>
            </a:r>
          </a:p>
          <a:p>
            <a:pPr lvl="1" indent="-228600">
              <a:lnSpc>
                <a:spcPct val="90000"/>
              </a:lnSpc>
              <a:spcAft>
                <a:spcPts val="600"/>
              </a:spcAft>
              <a:buFont typeface="Arial" panose="020B0604020202020204" pitchFamily="34" charset="0"/>
              <a:buChar char="•"/>
            </a:pPr>
            <a:r>
              <a:rPr lang="en-US" sz="1600" dirty="0"/>
              <a:t>development of </a:t>
            </a:r>
            <a:r>
              <a:rPr lang="en-US" sz="1600" b="1" dirty="0"/>
              <a:t>new technologies and applications </a:t>
            </a:r>
          </a:p>
          <a:p>
            <a:pPr lvl="1" indent="-228600">
              <a:lnSpc>
                <a:spcPct val="90000"/>
              </a:lnSpc>
              <a:spcAft>
                <a:spcPts val="600"/>
              </a:spcAft>
              <a:buFont typeface="Arial" panose="020B0604020202020204" pitchFamily="34" charset="0"/>
              <a:buChar char="•"/>
            </a:pPr>
            <a:r>
              <a:rPr lang="en-US" sz="1600" dirty="0"/>
              <a:t>potential to </a:t>
            </a:r>
            <a:r>
              <a:rPr lang="en-US" sz="1600" dirty="0">
                <a:solidFill>
                  <a:srgbClr val="FF0000"/>
                </a:solidFill>
              </a:rPr>
              <a:t>revolutionize the way we live and work</a:t>
            </a:r>
            <a:r>
              <a:rPr lang="en-US" sz="1600" dirty="0"/>
              <a:t>.</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One of the most important areas of growth for robotics is in the field of </a:t>
            </a:r>
            <a:r>
              <a:rPr lang="en-US" sz="1600" b="1" dirty="0"/>
              <a:t>artificial intelligence </a:t>
            </a:r>
            <a:r>
              <a:rPr lang="en-US" sz="1600" dirty="0"/>
              <a:t>(AI). Advances in AI enable robots to perform tasks that were previously </a:t>
            </a:r>
            <a:r>
              <a:rPr lang="en-US" sz="1600" dirty="0">
                <a:solidFill>
                  <a:srgbClr val="FF0000"/>
                </a:solidFill>
              </a:rPr>
              <a:t>thought to be the exclusive domain of humans</a:t>
            </a:r>
            <a:r>
              <a:rPr lang="en-US" sz="1600" dirty="0"/>
              <a:t>. This include things like natural language processing, image recognition, and decision-making.</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Another area of growth for robotics is in the field of </a:t>
            </a:r>
            <a:r>
              <a:rPr lang="en-US" sz="1600" b="1" dirty="0"/>
              <a:t>autonomous systems</a:t>
            </a:r>
            <a:r>
              <a:rPr lang="en-US" sz="1600" dirty="0"/>
              <a:t>, such as </a:t>
            </a:r>
            <a:r>
              <a:rPr lang="en-US" sz="1600" dirty="0">
                <a:solidFill>
                  <a:srgbClr val="FF0000"/>
                </a:solidFill>
              </a:rPr>
              <a:t>self-driving cars </a:t>
            </a:r>
            <a:r>
              <a:rPr lang="en-US" sz="1600" dirty="0"/>
              <a:t>and </a:t>
            </a:r>
            <a:r>
              <a:rPr lang="en-US" sz="1600" dirty="0">
                <a:solidFill>
                  <a:srgbClr val="FF0000"/>
                </a:solidFill>
              </a:rPr>
              <a:t>drones</a:t>
            </a:r>
            <a:r>
              <a:rPr lang="en-US" sz="1600" dirty="0"/>
              <a:t>, which have the potential to greatly improve efficiency and safety in transportation, logistics, and other industries.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Robotics will also have a significant impact in the field of </a:t>
            </a:r>
            <a:r>
              <a:rPr lang="en-US" sz="1600" b="1" dirty="0"/>
              <a:t>healthcare</a:t>
            </a:r>
            <a:r>
              <a:rPr lang="en-US" sz="1600" dirty="0"/>
              <a:t>, with the development of </a:t>
            </a:r>
            <a:r>
              <a:rPr lang="en-US" sz="1600" dirty="0">
                <a:solidFill>
                  <a:srgbClr val="FF0000"/>
                </a:solidFill>
              </a:rPr>
              <a:t>new robotic surgical systems</a:t>
            </a:r>
            <a:r>
              <a:rPr lang="en-US" sz="1600" dirty="0"/>
              <a:t>, </a:t>
            </a:r>
            <a:r>
              <a:rPr lang="en-US" sz="1600" dirty="0">
                <a:solidFill>
                  <a:srgbClr val="FF0000"/>
                </a:solidFill>
              </a:rPr>
              <a:t>telemedicine robots</a:t>
            </a:r>
            <a:r>
              <a:rPr lang="en-US" sz="1600" dirty="0"/>
              <a:t>, and other </a:t>
            </a:r>
            <a:r>
              <a:rPr lang="en-US" sz="1600" dirty="0">
                <a:solidFill>
                  <a:srgbClr val="FF0000"/>
                </a:solidFill>
              </a:rPr>
              <a:t>assistive technologies </a:t>
            </a:r>
            <a:r>
              <a:rPr lang="en-US" sz="1600" dirty="0"/>
              <a:t>that will help to improve the quality of care and the lives of patients.</a:t>
            </a:r>
          </a:p>
        </p:txBody>
      </p:sp>
    </p:spTree>
    <p:extLst>
      <p:ext uri="{BB962C8B-B14F-4D97-AF65-F5344CB8AC3E}">
        <p14:creationId xmlns:p14="http://schemas.microsoft.com/office/powerpoint/2010/main" val="1697565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9CD775-C8DE-4FED-B09C-021356ADAC5D}"/>
              </a:ext>
            </a:extLst>
          </p:cNvPr>
          <p:cNvSpPr txBox="1"/>
          <p:nvPr/>
        </p:nvSpPr>
        <p:spPr>
          <a:xfrm>
            <a:off x="1884759" y="3752850"/>
            <a:ext cx="2468166"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a:latin typeface="+mj-lt"/>
                <a:ea typeface="+mj-ea"/>
                <a:cs typeface="+mj-cs"/>
              </a:rPr>
              <a:t>Future of robotics</a:t>
            </a:r>
          </a:p>
        </p:txBody>
      </p:sp>
      <p:pic>
        <p:nvPicPr>
          <p:cNvPr id="3" name="Picture 2" descr="A picture containing outdoor object, honeycomb&#10;&#10;Description automatically generated">
            <a:extLst>
              <a:ext uri="{FF2B5EF4-FFF2-40B4-BE49-F238E27FC236}">
                <a16:creationId xmlns:a16="http://schemas.microsoft.com/office/drawing/2014/main" id="{A2D29ED4-3D89-AA92-1C29-3A294A08ADF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24020" y="11"/>
            <a:ext cx="9143980" cy="310514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Rectangle 6">
            <a:extLst>
              <a:ext uri="{FF2B5EF4-FFF2-40B4-BE49-F238E27FC236}">
                <a16:creationId xmlns:a16="http://schemas.microsoft.com/office/drawing/2014/main" id="{4CEE4277-A0EC-4087-ABBF-B23F699F4C23}"/>
              </a:ext>
            </a:extLst>
          </p:cNvPr>
          <p:cNvSpPr/>
          <p:nvPr/>
        </p:nvSpPr>
        <p:spPr>
          <a:xfrm>
            <a:off x="4588042" y="3214689"/>
            <a:ext cx="5735241" cy="299084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a:t>Robots and automation will continue to play an important role in </a:t>
            </a:r>
            <a:r>
              <a:rPr lang="en-US" sz="1500" b="1"/>
              <a:t>manufacturing and industry</a:t>
            </a:r>
            <a:r>
              <a:rPr lang="en-US" sz="1500"/>
              <a:t>, with the use of robots in </a:t>
            </a:r>
            <a:r>
              <a:rPr lang="en-US" sz="1500">
                <a:solidFill>
                  <a:srgbClr val="FF0000"/>
                </a:solidFill>
              </a:rPr>
              <a:t>factories, warehouses, and other industrial settings</a:t>
            </a:r>
            <a:r>
              <a:rPr lang="en-US" sz="1500"/>
              <a:t>.</a:t>
            </a:r>
          </a:p>
          <a:p>
            <a:pPr>
              <a:lnSpc>
                <a:spcPct val="90000"/>
              </a:lnSpc>
              <a:spcAft>
                <a:spcPts val="600"/>
              </a:spcAft>
            </a:pPr>
            <a:endParaRPr lang="en-US" sz="1500"/>
          </a:p>
          <a:p>
            <a:pPr>
              <a:lnSpc>
                <a:spcPct val="90000"/>
              </a:lnSpc>
              <a:spcAft>
                <a:spcPts val="600"/>
              </a:spcAft>
            </a:pPr>
            <a:r>
              <a:rPr lang="en-US" sz="1500"/>
              <a:t>Overall, the future of robotics is very promising, with the potential to greatly</a:t>
            </a:r>
            <a:r>
              <a:rPr lang="en-US" sz="1500" b="1"/>
              <a:t> improve efficiency</a:t>
            </a:r>
            <a:r>
              <a:rPr lang="en-US" sz="1500"/>
              <a:t>,</a:t>
            </a:r>
            <a:r>
              <a:rPr lang="en-US" sz="1500" b="1"/>
              <a:t> safety </a:t>
            </a:r>
            <a:r>
              <a:rPr lang="en-US" sz="1500"/>
              <a:t>and</a:t>
            </a:r>
            <a:r>
              <a:rPr lang="en-US" sz="1500" b="1"/>
              <a:t> quality of life </a:t>
            </a:r>
            <a:r>
              <a:rPr lang="en-US" sz="1500"/>
              <a:t>in many industries. </a:t>
            </a:r>
          </a:p>
          <a:p>
            <a:pPr indent="-228600">
              <a:lnSpc>
                <a:spcPct val="90000"/>
              </a:lnSpc>
              <a:spcAft>
                <a:spcPts val="600"/>
              </a:spcAft>
              <a:buFont typeface="Arial" panose="020B0604020202020204" pitchFamily="34" charset="0"/>
              <a:buChar char="•"/>
            </a:pPr>
            <a:endParaRPr lang="en-US" sz="1500"/>
          </a:p>
          <a:p>
            <a:pPr>
              <a:lnSpc>
                <a:spcPct val="90000"/>
              </a:lnSpc>
              <a:spcAft>
                <a:spcPts val="600"/>
              </a:spcAft>
            </a:pPr>
            <a:r>
              <a:rPr lang="en-US" sz="1500"/>
              <a:t>It's an exciting time to </a:t>
            </a:r>
            <a:r>
              <a:rPr lang="en-US" sz="1500" b="1"/>
              <a:t>be a part of the field of robotics </a:t>
            </a:r>
            <a:r>
              <a:rPr lang="en-US" sz="1500"/>
              <a:t>and to see how it will continue to shape our world in the future</a:t>
            </a:r>
          </a:p>
        </p:txBody>
      </p:sp>
    </p:spTree>
    <p:extLst>
      <p:ext uri="{BB962C8B-B14F-4D97-AF65-F5344CB8AC3E}">
        <p14:creationId xmlns:p14="http://schemas.microsoft.com/office/powerpoint/2010/main" val="1610762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E32236-5EB1-575C-2515-F51932FD251A}"/>
              </a:ext>
            </a:extLst>
          </p:cNvPr>
          <p:cNvSpPr txBox="1"/>
          <p:nvPr/>
        </p:nvSpPr>
        <p:spPr>
          <a:xfrm>
            <a:off x="362644" y="2622875"/>
            <a:ext cx="1752600" cy="323165"/>
          </a:xfrm>
          <a:prstGeom prst="rect">
            <a:avLst/>
          </a:prstGeom>
          <a:noFill/>
        </p:spPr>
        <p:txBody>
          <a:bodyPr wrap="square">
            <a:spAutoFit/>
          </a:bodyPr>
          <a:lstStyle/>
          <a:p>
            <a:r>
              <a:rPr lang="en-US" sz="1500">
                <a:solidFill>
                  <a:srgbClr val="000000"/>
                </a:solidFill>
                <a:latin typeface="+mj-lt"/>
              </a:rPr>
              <a:t>Dr Robot X80</a:t>
            </a:r>
            <a:r>
              <a:rPr lang="en-US" sz="1500">
                <a:latin typeface="+mj-lt"/>
              </a:rPr>
              <a:t> </a:t>
            </a:r>
          </a:p>
        </p:txBody>
      </p:sp>
      <p:sp>
        <p:nvSpPr>
          <p:cNvPr id="7" name="TextBox 6">
            <a:extLst>
              <a:ext uri="{FF2B5EF4-FFF2-40B4-BE49-F238E27FC236}">
                <a16:creationId xmlns:a16="http://schemas.microsoft.com/office/drawing/2014/main" id="{809769BE-FBFA-83A7-4F6E-83FF582349C5}"/>
              </a:ext>
            </a:extLst>
          </p:cNvPr>
          <p:cNvSpPr txBox="1"/>
          <p:nvPr/>
        </p:nvSpPr>
        <p:spPr>
          <a:xfrm>
            <a:off x="348129" y="99799"/>
            <a:ext cx="2946613" cy="91184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Robots at AUB</a:t>
            </a:r>
          </a:p>
        </p:txBody>
      </p:sp>
      <p:pic>
        <p:nvPicPr>
          <p:cNvPr id="9" name="Picture 8">
            <a:extLst>
              <a:ext uri="{FF2B5EF4-FFF2-40B4-BE49-F238E27FC236}">
                <a16:creationId xmlns:a16="http://schemas.microsoft.com/office/drawing/2014/main" id="{CF5C25F4-16C3-E9F3-3535-3DE4EB0E6D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6597" y="1011284"/>
            <a:ext cx="1632902" cy="1632902"/>
          </a:xfrm>
          <a:prstGeom prst="rect">
            <a:avLst/>
          </a:prstGeom>
        </p:spPr>
      </p:pic>
      <p:pic>
        <p:nvPicPr>
          <p:cNvPr id="13" name="Picture 12" descr="A picture containing projector, automaton&#10;&#10;Description automatically generated">
            <a:extLst>
              <a:ext uri="{FF2B5EF4-FFF2-40B4-BE49-F238E27FC236}">
                <a16:creationId xmlns:a16="http://schemas.microsoft.com/office/drawing/2014/main" id="{915A2509-8478-4927-EEF9-EA8F07A4A37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4989" y="1077513"/>
            <a:ext cx="1547055" cy="1547055"/>
          </a:xfrm>
          <a:prstGeom prst="rect">
            <a:avLst/>
          </a:prstGeom>
        </p:spPr>
      </p:pic>
      <p:sp>
        <p:nvSpPr>
          <p:cNvPr id="15" name="TextBox 14">
            <a:extLst>
              <a:ext uri="{FF2B5EF4-FFF2-40B4-BE49-F238E27FC236}">
                <a16:creationId xmlns:a16="http://schemas.microsoft.com/office/drawing/2014/main" id="{15F58C41-3E4A-315B-4709-C677B9705D8A}"/>
              </a:ext>
            </a:extLst>
          </p:cNvPr>
          <p:cNvSpPr txBox="1"/>
          <p:nvPr/>
        </p:nvSpPr>
        <p:spPr>
          <a:xfrm>
            <a:off x="2298642" y="2580265"/>
            <a:ext cx="2471740" cy="323165"/>
          </a:xfrm>
          <a:prstGeom prst="rect">
            <a:avLst/>
          </a:prstGeom>
          <a:noFill/>
        </p:spPr>
        <p:txBody>
          <a:bodyPr wrap="square">
            <a:spAutoFit/>
          </a:bodyPr>
          <a:lstStyle/>
          <a:p>
            <a:r>
              <a:rPr lang="en-US" sz="1500" err="1">
                <a:latin typeface="+mj-lt"/>
              </a:rPr>
              <a:t>Exofabulatronixx</a:t>
            </a:r>
            <a:r>
              <a:rPr lang="en-US" sz="1500">
                <a:latin typeface="+mj-lt"/>
              </a:rPr>
              <a:t> 5200 </a:t>
            </a:r>
          </a:p>
        </p:txBody>
      </p:sp>
      <p:pic>
        <p:nvPicPr>
          <p:cNvPr id="17" name="Picture 16" descr="A picture containing text, automaton&#10;&#10;Description automatically generated">
            <a:extLst>
              <a:ext uri="{FF2B5EF4-FFF2-40B4-BE49-F238E27FC236}">
                <a16:creationId xmlns:a16="http://schemas.microsoft.com/office/drawing/2014/main" id="{B253C4DE-375E-623C-F2F9-49D27A8946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1503" y="3001756"/>
            <a:ext cx="1632902" cy="1632902"/>
          </a:xfrm>
          <a:prstGeom prst="rect">
            <a:avLst/>
          </a:prstGeom>
        </p:spPr>
      </p:pic>
      <p:sp>
        <p:nvSpPr>
          <p:cNvPr id="19" name="TextBox 18">
            <a:extLst>
              <a:ext uri="{FF2B5EF4-FFF2-40B4-BE49-F238E27FC236}">
                <a16:creationId xmlns:a16="http://schemas.microsoft.com/office/drawing/2014/main" id="{095A83B2-C5E6-6E19-3691-5D74CCE328C7}"/>
              </a:ext>
            </a:extLst>
          </p:cNvPr>
          <p:cNvSpPr txBox="1"/>
          <p:nvPr/>
        </p:nvSpPr>
        <p:spPr>
          <a:xfrm>
            <a:off x="284654" y="4588215"/>
            <a:ext cx="1876937" cy="323165"/>
          </a:xfrm>
          <a:prstGeom prst="rect">
            <a:avLst/>
          </a:prstGeom>
          <a:noFill/>
        </p:spPr>
        <p:txBody>
          <a:bodyPr wrap="square">
            <a:spAutoFit/>
          </a:bodyPr>
          <a:lstStyle/>
          <a:p>
            <a:r>
              <a:rPr lang="en-US" sz="1500" err="1">
                <a:solidFill>
                  <a:srgbClr val="000000"/>
                </a:solidFill>
                <a:latin typeface="+mj-lt"/>
              </a:rPr>
              <a:t>Robotis</a:t>
            </a:r>
            <a:r>
              <a:rPr lang="en-US" sz="1500">
                <a:solidFill>
                  <a:srgbClr val="000000"/>
                </a:solidFill>
                <a:latin typeface="+mj-lt"/>
              </a:rPr>
              <a:t> Premium</a:t>
            </a:r>
            <a:r>
              <a:rPr lang="en-US" sz="1500">
                <a:latin typeface="+mj-lt"/>
              </a:rPr>
              <a:t> </a:t>
            </a:r>
          </a:p>
        </p:txBody>
      </p:sp>
      <p:pic>
        <p:nvPicPr>
          <p:cNvPr id="21" name="Picture 20" descr="A picture containing automaton, indoor&#10;&#10;Description automatically generated">
            <a:extLst>
              <a:ext uri="{FF2B5EF4-FFF2-40B4-BE49-F238E27FC236}">
                <a16:creationId xmlns:a16="http://schemas.microsoft.com/office/drawing/2014/main" id="{9941FA5B-3CC7-2C6A-3716-44A51F5235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1801" y="4902689"/>
            <a:ext cx="1142495" cy="1465625"/>
          </a:xfrm>
          <a:prstGeom prst="rect">
            <a:avLst/>
          </a:prstGeom>
        </p:spPr>
      </p:pic>
      <p:sp>
        <p:nvSpPr>
          <p:cNvPr id="23" name="TextBox 22">
            <a:extLst>
              <a:ext uri="{FF2B5EF4-FFF2-40B4-BE49-F238E27FC236}">
                <a16:creationId xmlns:a16="http://schemas.microsoft.com/office/drawing/2014/main" id="{EBFAA9AF-205F-5551-0CE5-C7538A7DD85F}"/>
              </a:ext>
            </a:extLst>
          </p:cNvPr>
          <p:cNvSpPr txBox="1"/>
          <p:nvPr/>
        </p:nvSpPr>
        <p:spPr>
          <a:xfrm>
            <a:off x="584946" y="6391972"/>
            <a:ext cx="1276350" cy="323165"/>
          </a:xfrm>
          <a:prstGeom prst="rect">
            <a:avLst/>
          </a:prstGeom>
          <a:noFill/>
        </p:spPr>
        <p:txBody>
          <a:bodyPr wrap="square">
            <a:spAutoFit/>
          </a:bodyPr>
          <a:lstStyle/>
          <a:p>
            <a:r>
              <a:rPr lang="en-US" sz="1500">
                <a:solidFill>
                  <a:srgbClr val="000000"/>
                </a:solidFill>
                <a:latin typeface="+mj-lt"/>
              </a:rPr>
              <a:t>Nao Robot</a:t>
            </a:r>
            <a:r>
              <a:rPr lang="en-US" sz="1500">
                <a:latin typeface="+mj-lt"/>
              </a:rPr>
              <a:t> </a:t>
            </a:r>
          </a:p>
        </p:txBody>
      </p:sp>
      <p:pic>
        <p:nvPicPr>
          <p:cNvPr id="25" name="Picture 24" descr="Diagram&#10;&#10;Description automatically generated">
            <a:extLst>
              <a:ext uri="{FF2B5EF4-FFF2-40B4-BE49-F238E27FC236}">
                <a16:creationId xmlns:a16="http://schemas.microsoft.com/office/drawing/2014/main" id="{6126A160-95C0-CA64-F308-ACA09BE0F31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481335" y="2999083"/>
            <a:ext cx="1967058" cy="1425024"/>
          </a:xfrm>
          <a:prstGeom prst="rect">
            <a:avLst/>
          </a:prstGeom>
        </p:spPr>
      </p:pic>
      <p:sp>
        <p:nvSpPr>
          <p:cNvPr id="27" name="TextBox 26">
            <a:extLst>
              <a:ext uri="{FF2B5EF4-FFF2-40B4-BE49-F238E27FC236}">
                <a16:creationId xmlns:a16="http://schemas.microsoft.com/office/drawing/2014/main" id="{C4E73434-0F5D-0ABA-39A3-D267265D443E}"/>
              </a:ext>
            </a:extLst>
          </p:cNvPr>
          <p:cNvSpPr txBox="1"/>
          <p:nvPr/>
        </p:nvSpPr>
        <p:spPr>
          <a:xfrm>
            <a:off x="4550464" y="4483418"/>
            <a:ext cx="1828800" cy="323165"/>
          </a:xfrm>
          <a:prstGeom prst="rect">
            <a:avLst/>
          </a:prstGeom>
          <a:noFill/>
        </p:spPr>
        <p:txBody>
          <a:bodyPr wrap="square">
            <a:spAutoFit/>
          </a:bodyPr>
          <a:lstStyle/>
          <a:p>
            <a:r>
              <a:rPr lang="en-US" sz="1500">
                <a:solidFill>
                  <a:srgbClr val="000000"/>
                </a:solidFill>
                <a:latin typeface="+mj-lt"/>
              </a:rPr>
              <a:t>IBM SCARA 7540</a:t>
            </a:r>
            <a:r>
              <a:rPr lang="en-US" sz="1500">
                <a:latin typeface="+mj-lt"/>
              </a:rPr>
              <a:t> </a:t>
            </a:r>
          </a:p>
        </p:txBody>
      </p:sp>
      <p:pic>
        <p:nvPicPr>
          <p:cNvPr id="29" name="Picture 28" descr="A close-up of a machine&#10;&#10;Description automatically generated with medium confidence">
            <a:extLst>
              <a:ext uri="{FF2B5EF4-FFF2-40B4-BE49-F238E27FC236}">
                <a16:creationId xmlns:a16="http://schemas.microsoft.com/office/drawing/2014/main" id="{1D478607-DB2F-F32F-E011-088467E2E80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95438" y="4854840"/>
            <a:ext cx="1372692" cy="1662034"/>
          </a:xfrm>
          <a:prstGeom prst="rect">
            <a:avLst/>
          </a:prstGeom>
        </p:spPr>
      </p:pic>
      <p:sp>
        <p:nvSpPr>
          <p:cNvPr id="31" name="TextBox 30">
            <a:extLst>
              <a:ext uri="{FF2B5EF4-FFF2-40B4-BE49-F238E27FC236}">
                <a16:creationId xmlns:a16="http://schemas.microsoft.com/office/drawing/2014/main" id="{C8157B3A-E9BF-6C11-017D-72935ACFC8AD}"/>
              </a:ext>
            </a:extLst>
          </p:cNvPr>
          <p:cNvSpPr txBox="1"/>
          <p:nvPr/>
        </p:nvSpPr>
        <p:spPr>
          <a:xfrm>
            <a:off x="5055008" y="6509130"/>
            <a:ext cx="762000" cy="323165"/>
          </a:xfrm>
          <a:prstGeom prst="rect">
            <a:avLst/>
          </a:prstGeom>
          <a:noFill/>
        </p:spPr>
        <p:txBody>
          <a:bodyPr wrap="square">
            <a:spAutoFit/>
          </a:bodyPr>
          <a:lstStyle/>
          <a:p>
            <a:r>
              <a:rPr lang="en-US" sz="1500">
                <a:solidFill>
                  <a:srgbClr val="000000"/>
                </a:solidFill>
                <a:latin typeface="+mj-lt"/>
              </a:rPr>
              <a:t>Rhino</a:t>
            </a:r>
            <a:endParaRPr lang="en-US" sz="1500">
              <a:latin typeface="+mj-lt"/>
            </a:endParaRPr>
          </a:p>
        </p:txBody>
      </p:sp>
      <p:pic>
        <p:nvPicPr>
          <p:cNvPr id="33" name="Picture 32" descr="A picture containing engine, device, seat, chair&#10;&#10;Description automatically generated">
            <a:extLst>
              <a:ext uri="{FF2B5EF4-FFF2-40B4-BE49-F238E27FC236}">
                <a16:creationId xmlns:a16="http://schemas.microsoft.com/office/drawing/2014/main" id="{B0D67FBB-52D6-5C39-971E-EFC73A255C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69187" y="2911749"/>
            <a:ext cx="1695181" cy="1954730"/>
          </a:xfrm>
          <a:prstGeom prst="rect">
            <a:avLst/>
          </a:prstGeom>
        </p:spPr>
      </p:pic>
      <p:sp>
        <p:nvSpPr>
          <p:cNvPr id="35" name="TextBox 34">
            <a:extLst>
              <a:ext uri="{FF2B5EF4-FFF2-40B4-BE49-F238E27FC236}">
                <a16:creationId xmlns:a16="http://schemas.microsoft.com/office/drawing/2014/main" id="{420DC492-BADD-0AB0-291B-83B7B3C0CD0B}"/>
              </a:ext>
            </a:extLst>
          </p:cNvPr>
          <p:cNvSpPr txBox="1"/>
          <p:nvPr/>
        </p:nvSpPr>
        <p:spPr>
          <a:xfrm>
            <a:off x="2480684" y="4543315"/>
            <a:ext cx="1825804" cy="323165"/>
          </a:xfrm>
          <a:prstGeom prst="rect">
            <a:avLst/>
          </a:prstGeom>
          <a:noFill/>
        </p:spPr>
        <p:txBody>
          <a:bodyPr wrap="square">
            <a:spAutoFit/>
          </a:bodyPr>
          <a:lstStyle/>
          <a:p>
            <a:r>
              <a:rPr lang="en-US" sz="1500">
                <a:solidFill>
                  <a:srgbClr val="000000"/>
                </a:solidFill>
                <a:latin typeface="+mj-lt"/>
              </a:rPr>
              <a:t>Mindstorms EV3</a:t>
            </a:r>
            <a:r>
              <a:rPr lang="en-US" sz="1500">
                <a:latin typeface="+mj-lt"/>
              </a:rPr>
              <a:t> </a:t>
            </a:r>
          </a:p>
        </p:txBody>
      </p:sp>
      <p:pic>
        <p:nvPicPr>
          <p:cNvPr id="36" name="Picture 35">
            <a:extLst>
              <a:ext uri="{FF2B5EF4-FFF2-40B4-BE49-F238E27FC236}">
                <a16:creationId xmlns:a16="http://schemas.microsoft.com/office/drawing/2014/main" id="{00000000-0008-0000-0000-0000030000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18645" y="203436"/>
            <a:ext cx="2710844" cy="1883197"/>
          </a:xfrm>
          <a:prstGeom prst="rect">
            <a:avLst/>
          </a:prstGeom>
        </p:spPr>
      </p:pic>
      <p:pic>
        <p:nvPicPr>
          <p:cNvPr id="37" name="Picture 36">
            <a:extLst>
              <a:ext uri="{FF2B5EF4-FFF2-40B4-BE49-F238E27FC236}">
                <a16:creationId xmlns:a16="http://schemas.microsoft.com/office/drawing/2014/main" id="{00000000-0008-0000-0000-00000200000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662895" y="2305308"/>
            <a:ext cx="2439278" cy="1856442"/>
          </a:xfrm>
          <a:prstGeom prst="rect">
            <a:avLst/>
          </a:prstGeom>
        </p:spPr>
      </p:pic>
      <p:pic>
        <p:nvPicPr>
          <p:cNvPr id="41" name="Picture 40" descr="A picture containing floor, indoor, tripod, projector&#10;&#10;Description automatically generated">
            <a:extLst>
              <a:ext uri="{FF2B5EF4-FFF2-40B4-BE49-F238E27FC236}">
                <a16:creationId xmlns:a16="http://schemas.microsoft.com/office/drawing/2014/main" id="{44361849-5DD2-7E53-30D9-02A01F23DF9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630715" y="4911380"/>
            <a:ext cx="1165151" cy="1553535"/>
          </a:xfrm>
          <a:prstGeom prst="rect">
            <a:avLst/>
          </a:prstGeom>
        </p:spPr>
      </p:pic>
      <p:pic>
        <p:nvPicPr>
          <p:cNvPr id="43" name="Picture 42" descr="A picture containing floor, indoor, items, cluttered&#10;&#10;Description automatically generated">
            <a:extLst>
              <a:ext uri="{FF2B5EF4-FFF2-40B4-BE49-F238E27FC236}">
                <a16:creationId xmlns:a16="http://schemas.microsoft.com/office/drawing/2014/main" id="{2C97CA8A-5B0A-D714-C773-991ECC97CE2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428215" y="167678"/>
            <a:ext cx="1737699" cy="2316932"/>
          </a:xfrm>
          <a:prstGeom prst="rect">
            <a:avLst/>
          </a:prstGeom>
        </p:spPr>
      </p:pic>
      <p:sp>
        <p:nvSpPr>
          <p:cNvPr id="46" name="TextBox 45">
            <a:extLst>
              <a:ext uri="{FF2B5EF4-FFF2-40B4-BE49-F238E27FC236}">
                <a16:creationId xmlns:a16="http://schemas.microsoft.com/office/drawing/2014/main" id="{060B4B8D-FA8D-2A1A-6CBB-0E8D97182047}"/>
              </a:ext>
            </a:extLst>
          </p:cNvPr>
          <p:cNvSpPr txBox="1"/>
          <p:nvPr/>
        </p:nvSpPr>
        <p:spPr>
          <a:xfrm>
            <a:off x="4805067" y="2580264"/>
            <a:ext cx="1096110" cy="323165"/>
          </a:xfrm>
          <a:prstGeom prst="rect">
            <a:avLst/>
          </a:prstGeom>
          <a:noFill/>
        </p:spPr>
        <p:txBody>
          <a:bodyPr wrap="square">
            <a:spAutoFit/>
          </a:bodyPr>
          <a:lstStyle/>
          <a:p>
            <a:r>
              <a:rPr lang="en-US" sz="1500">
                <a:solidFill>
                  <a:srgbClr val="000000"/>
                </a:solidFill>
                <a:latin typeface="+mj-lt"/>
              </a:rPr>
              <a:t>BMW AG</a:t>
            </a:r>
            <a:endParaRPr lang="en-US" sz="1500">
              <a:latin typeface="+mj-lt"/>
            </a:endParaRPr>
          </a:p>
        </p:txBody>
      </p:sp>
      <p:sp>
        <p:nvSpPr>
          <p:cNvPr id="51" name="TextBox 50">
            <a:extLst>
              <a:ext uri="{FF2B5EF4-FFF2-40B4-BE49-F238E27FC236}">
                <a16:creationId xmlns:a16="http://schemas.microsoft.com/office/drawing/2014/main" id="{1C57DC2A-5A1B-4855-5129-5A84CD348256}"/>
              </a:ext>
            </a:extLst>
          </p:cNvPr>
          <p:cNvSpPr txBox="1"/>
          <p:nvPr/>
        </p:nvSpPr>
        <p:spPr>
          <a:xfrm>
            <a:off x="2859314" y="6497700"/>
            <a:ext cx="914400" cy="323165"/>
          </a:xfrm>
          <a:prstGeom prst="rect">
            <a:avLst/>
          </a:prstGeom>
          <a:noFill/>
        </p:spPr>
        <p:txBody>
          <a:bodyPr wrap="square">
            <a:spAutoFit/>
          </a:bodyPr>
          <a:lstStyle>
            <a:defPPr>
              <a:defRPr lang="en-US"/>
            </a:defPPr>
            <a:lvl1pPr>
              <a:defRPr sz="1500" i="0" u="none" strike="noStrike">
                <a:solidFill>
                  <a:srgbClr val="000000"/>
                </a:solidFill>
                <a:effectLst/>
                <a:latin typeface="+mj-lt"/>
              </a:defRPr>
            </a:lvl1pPr>
          </a:lstStyle>
          <a:p>
            <a:r>
              <a:rPr lang="en-US" err="1"/>
              <a:t>Kobuki</a:t>
            </a:r>
            <a:r>
              <a:rPr lang="en-US"/>
              <a:t> </a:t>
            </a:r>
          </a:p>
        </p:txBody>
      </p:sp>
      <p:pic>
        <p:nvPicPr>
          <p:cNvPr id="52" name="Picture 51">
            <a:extLst>
              <a:ext uri="{FF2B5EF4-FFF2-40B4-BE49-F238E27FC236}">
                <a16:creationId xmlns:a16="http://schemas.microsoft.com/office/drawing/2014/main" id="{00000000-0008-0000-0000-00000E00000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510466" y="4288831"/>
            <a:ext cx="1710927" cy="2176084"/>
          </a:xfrm>
          <a:prstGeom prst="rect">
            <a:avLst/>
          </a:prstGeom>
        </p:spPr>
      </p:pic>
      <p:sp>
        <p:nvSpPr>
          <p:cNvPr id="54" name="TextBox 53">
            <a:extLst>
              <a:ext uri="{FF2B5EF4-FFF2-40B4-BE49-F238E27FC236}">
                <a16:creationId xmlns:a16="http://schemas.microsoft.com/office/drawing/2014/main" id="{EEE02895-665A-2339-D16F-50E19F6E881A}"/>
              </a:ext>
            </a:extLst>
          </p:cNvPr>
          <p:cNvSpPr txBox="1"/>
          <p:nvPr/>
        </p:nvSpPr>
        <p:spPr>
          <a:xfrm>
            <a:off x="6992490" y="6464916"/>
            <a:ext cx="970646" cy="323165"/>
          </a:xfrm>
          <a:prstGeom prst="rect">
            <a:avLst/>
          </a:prstGeom>
          <a:noFill/>
        </p:spPr>
        <p:txBody>
          <a:bodyPr wrap="square">
            <a:spAutoFit/>
          </a:bodyPr>
          <a:lstStyle>
            <a:defPPr>
              <a:defRPr lang="en-US"/>
            </a:defPPr>
            <a:lvl1pPr>
              <a:defRPr sz="1500" i="0" u="none" strike="noStrike">
                <a:solidFill>
                  <a:srgbClr val="000000"/>
                </a:solidFill>
                <a:effectLst/>
                <a:latin typeface="+mj-lt"/>
              </a:defRPr>
            </a:lvl1pPr>
          </a:lstStyle>
          <a:p>
            <a:r>
              <a:rPr lang="en-US"/>
              <a:t>Husky </a:t>
            </a:r>
          </a:p>
        </p:txBody>
      </p:sp>
      <p:pic>
        <p:nvPicPr>
          <p:cNvPr id="26" name="Picture 25" descr="A machine on the counter&#10;&#10;Description automatically generated with low confidence">
            <a:extLst>
              <a:ext uri="{FF2B5EF4-FFF2-40B4-BE49-F238E27FC236}">
                <a16:creationId xmlns:a16="http://schemas.microsoft.com/office/drawing/2014/main" id="{C05C2F78-5AC0-45A7-8360-1CEBEB129901}"/>
              </a:ext>
            </a:extLst>
          </p:cNvPr>
          <p:cNvPicPr>
            <a:picLocks noChangeAspect="1"/>
          </p:cNvPicPr>
          <p:nvPr/>
        </p:nvPicPr>
        <p:blipFill rotWithShape="1">
          <a:blip r:embed="rId15" cstate="email">
            <a:alphaModFix amt="75000"/>
            <a:extLst>
              <a:ext uri="{28A0092B-C50C-407E-A947-70E740481C1C}">
                <a14:useLocalDpi xmlns:a14="http://schemas.microsoft.com/office/drawing/2010/main"/>
              </a:ext>
            </a:extLst>
          </a:blip>
          <a:srcRect/>
          <a:stretch/>
        </p:blipFill>
        <p:spPr>
          <a:xfrm>
            <a:off x="9569043" y="2265724"/>
            <a:ext cx="1903973" cy="2141974"/>
          </a:xfrm>
          <a:prstGeom prst="rect">
            <a:avLst/>
          </a:prstGeom>
        </p:spPr>
      </p:pic>
      <p:pic>
        <p:nvPicPr>
          <p:cNvPr id="28" name="Picture 27" descr="A grey robot with legs and plugs&#10;&#10;Description automatically generated">
            <a:extLst>
              <a:ext uri="{FF2B5EF4-FFF2-40B4-BE49-F238E27FC236}">
                <a16:creationId xmlns:a16="http://schemas.microsoft.com/office/drawing/2014/main" id="{990349D9-93C3-4C9D-922D-54A15DBF8284}"/>
              </a:ext>
            </a:extLst>
          </p:cNvPr>
          <p:cNvPicPr>
            <a:picLocks noChangeAspect="1"/>
          </p:cNvPicPr>
          <p:nvPr/>
        </p:nvPicPr>
        <p:blipFill rotWithShape="1">
          <a:blip r:embed="rId16" cstate="email">
            <a:alphaModFix amt="75000"/>
            <a:extLst>
              <a:ext uri="{28A0092B-C50C-407E-A947-70E740481C1C}">
                <a14:useLocalDpi xmlns:a14="http://schemas.microsoft.com/office/drawing/2010/main"/>
              </a:ext>
            </a:extLst>
          </a:blip>
          <a:srcRect/>
          <a:stretch/>
        </p:blipFill>
        <p:spPr>
          <a:xfrm>
            <a:off x="8352594" y="4384779"/>
            <a:ext cx="1774221" cy="2269785"/>
          </a:xfrm>
          <a:prstGeom prst="rect">
            <a:avLst/>
          </a:prstGeom>
        </p:spPr>
      </p:pic>
      <p:sp>
        <p:nvSpPr>
          <p:cNvPr id="30" name="TextBox 29">
            <a:extLst>
              <a:ext uri="{FF2B5EF4-FFF2-40B4-BE49-F238E27FC236}">
                <a16:creationId xmlns:a16="http://schemas.microsoft.com/office/drawing/2014/main" id="{40246D08-2301-49C7-982C-45984CA0DEDE}"/>
              </a:ext>
            </a:extLst>
          </p:cNvPr>
          <p:cNvSpPr txBox="1"/>
          <p:nvPr/>
        </p:nvSpPr>
        <p:spPr>
          <a:xfrm>
            <a:off x="9822813" y="4496175"/>
            <a:ext cx="1400595" cy="323165"/>
          </a:xfrm>
          <a:prstGeom prst="rect">
            <a:avLst/>
          </a:prstGeom>
          <a:noFill/>
        </p:spPr>
        <p:txBody>
          <a:bodyPr wrap="square">
            <a:spAutoFit/>
          </a:bodyPr>
          <a:lstStyle>
            <a:defPPr>
              <a:defRPr lang="en-US"/>
            </a:defPPr>
            <a:lvl1pPr>
              <a:defRPr sz="1500" i="0" u="none" strike="noStrike">
                <a:solidFill>
                  <a:srgbClr val="000000"/>
                </a:solidFill>
                <a:effectLst/>
                <a:latin typeface="+mj-lt"/>
              </a:defRPr>
            </a:lvl1pPr>
          </a:lstStyle>
          <a:p>
            <a:r>
              <a:rPr lang="en-US" dirty="0"/>
              <a:t>Kuka </a:t>
            </a:r>
            <a:r>
              <a:rPr lang="en-US" dirty="0" err="1"/>
              <a:t>Youbot</a:t>
            </a:r>
            <a:r>
              <a:rPr lang="en-US" dirty="0"/>
              <a:t> </a:t>
            </a:r>
          </a:p>
        </p:txBody>
      </p:sp>
      <p:sp>
        <p:nvSpPr>
          <p:cNvPr id="32" name="TextBox 31">
            <a:extLst>
              <a:ext uri="{FF2B5EF4-FFF2-40B4-BE49-F238E27FC236}">
                <a16:creationId xmlns:a16="http://schemas.microsoft.com/office/drawing/2014/main" id="{9DAB3BAE-75F3-4EE5-9922-DEDEAB41CBF3}"/>
              </a:ext>
            </a:extLst>
          </p:cNvPr>
          <p:cNvSpPr txBox="1"/>
          <p:nvPr/>
        </p:nvSpPr>
        <p:spPr>
          <a:xfrm>
            <a:off x="8556619" y="6416166"/>
            <a:ext cx="1400595" cy="323165"/>
          </a:xfrm>
          <a:prstGeom prst="rect">
            <a:avLst/>
          </a:prstGeom>
          <a:noFill/>
        </p:spPr>
        <p:txBody>
          <a:bodyPr wrap="square">
            <a:spAutoFit/>
          </a:bodyPr>
          <a:lstStyle>
            <a:defPPr>
              <a:defRPr lang="en-US"/>
            </a:defPPr>
            <a:lvl1pPr>
              <a:defRPr sz="1500" i="0" u="none" strike="noStrike">
                <a:solidFill>
                  <a:srgbClr val="000000"/>
                </a:solidFill>
                <a:effectLst/>
                <a:latin typeface="+mj-lt"/>
              </a:defRPr>
            </a:lvl1pPr>
          </a:lstStyle>
          <a:p>
            <a:r>
              <a:rPr lang="en-US" dirty="0"/>
              <a:t>Unitree Go1</a:t>
            </a:r>
          </a:p>
        </p:txBody>
      </p:sp>
      <p:pic>
        <p:nvPicPr>
          <p:cNvPr id="34" name="Picture 33">
            <a:extLst>
              <a:ext uri="{FF2B5EF4-FFF2-40B4-BE49-F238E27FC236}">
                <a16:creationId xmlns:a16="http://schemas.microsoft.com/office/drawing/2014/main" id="{1EFC53B8-6942-45B0-A03F-A98EF98431B5}"/>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rot="253330">
            <a:off x="10182570" y="4902729"/>
            <a:ext cx="1608828" cy="1573917"/>
          </a:xfrm>
          <a:prstGeom prst="rect">
            <a:avLst/>
          </a:prstGeom>
        </p:spPr>
      </p:pic>
      <p:sp>
        <p:nvSpPr>
          <p:cNvPr id="38" name="TextBox 37">
            <a:extLst>
              <a:ext uri="{FF2B5EF4-FFF2-40B4-BE49-F238E27FC236}">
                <a16:creationId xmlns:a16="http://schemas.microsoft.com/office/drawing/2014/main" id="{5C7664C9-BCEE-4774-BB03-D37EC94F69DE}"/>
              </a:ext>
            </a:extLst>
          </p:cNvPr>
          <p:cNvSpPr txBox="1"/>
          <p:nvPr/>
        </p:nvSpPr>
        <p:spPr>
          <a:xfrm>
            <a:off x="10347600" y="6413307"/>
            <a:ext cx="1400595" cy="323165"/>
          </a:xfrm>
          <a:prstGeom prst="rect">
            <a:avLst/>
          </a:prstGeom>
          <a:noFill/>
        </p:spPr>
        <p:txBody>
          <a:bodyPr wrap="square">
            <a:spAutoFit/>
          </a:bodyPr>
          <a:lstStyle>
            <a:defPPr>
              <a:defRPr lang="en-US"/>
            </a:defPPr>
            <a:lvl1pPr>
              <a:defRPr sz="1500" i="0" u="none" strike="noStrike">
                <a:solidFill>
                  <a:srgbClr val="000000"/>
                </a:solidFill>
                <a:effectLst/>
                <a:latin typeface="+mj-lt"/>
              </a:defRPr>
            </a:lvl1pPr>
          </a:lstStyle>
          <a:p>
            <a:r>
              <a:rPr lang="en-US" dirty="0"/>
              <a:t>Unitree Go2</a:t>
            </a:r>
          </a:p>
        </p:txBody>
      </p:sp>
    </p:spTree>
    <p:extLst>
      <p:ext uri="{BB962C8B-B14F-4D97-AF65-F5344CB8AC3E}">
        <p14:creationId xmlns:p14="http://schemas.microsoft.com/office/powerpoint/2010/main" val="2721139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grey robot with legs and plugs&#10;&#10;Description automatically generated">
            <a:extLst>
              <a:ext uri="{FF2B5EF4-FFF2-40B4-BE49-F238E27FC236}">
                <a16:creationId xmlns:a16="http://schemas.microsoft.com/office/drawing/2014/main" id="{7BCBC12C-A5B9-471F-9CAE-4DA7079825F1}"/>
              </a:ext>
            </a:extLst>
          </p:cNvPr>
          <p:cNvPicPr>
            <a:picLocks noChangeAspect="1"/>
          </p:cNvPicPr>
          <p:nvPr/>
        </p:nvPicPr>
        <p:blipFill rotWithShape="1">
          <a:blip r:embed="rId3" cstate="email">
            <a:alphaModFix amt="75000"/>
            <a:extLst>
              <a:ext uri="{28A0092B-C50C-407E-A947-70E740481C1C}">
                <a14:useLocalDpi xmlns:a14="http://schemas.microsoft.com/office/drawing/2010/main"/>
              </a:ext>
            </a:extLst>
          </a:blip>
          <a:srcRect/>
          <a:stretch/>
        </p:blipFill>
        <p:spPr>
          <a:xfrm>
            <a:off x="4778780" y="1886552"/>
            <a:ext cx="3689211" cy="2796451"/>
          </a:xfrm>
          <a:prstGeom prst="rect">
            <a:avLst/>
          </a:prstGeom>
        </p:spPr>
      </p:pic>
      <p:pic>
        <p:nvPicPr>
          <p:cNvPr id="39" name="Picture 38">
            <a:extLst>
              <a:ext uri="{FF2B5EF4-FFF2-40B4-BE49-F238E27FC236}">
                <a16:creationId xmlns:a16="http://schemas.microsoft.com/office/drawing/2014/main" id="{9A502D5F-BDB9-4BB6-A396-8BD9F84F45F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50163" y="0"/>
            <a:ext cx="4339984" cy="5065487"/>
          </a:xfrm>
          <a:prstGeom prst="rect">
            <a:avLst/>
          </a:prstGeom>
        </p:spPr>
      </p:pic>
      <p:sp>
        <p:nvSpPr>
          <p:cNvPr id="38" name="TextBox 37">
            <a:extLst>
              <a:ext uri="{FF2B5EF4-FFF2-40B4-BE49-F238E27FC236}">
                <a16:creationId xmlns:a16="http://schemas.microsoft.com/office/drawing/2014/main" id="{F9681D02-B302-49C2-BD0B-C9113DF15AE5}"/>
              </a:ext>
            </a:extLst>
          </p:cNvPr>
          <p:cNvSpPr txBox="1"/>
          <p:nvPr/>
        </p:nvSpPr>
        <p:spPr>
          <a:xfrm>
            <a:off x="937980" y="4683003"/>
            <a:ext cx="10515600" cy="217499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kern="1200" dirty="0">
                <a:solidFill>
                  <a:srgbClr val="FF0000"/>
                </a:solidFill>
                <a:latin typeface="+mj-lt"/>
                <a:ea typeface="+mj-ea"/>
                <a:cs typeface="+mj-cs"/>
              </a:rPr>
              <a:t>Robots for the Robotics lab</a:t>
            </a:r>
          </a:p>
          <a:p>
            <a:pPr algn="ctr">
              <a:lnSpc>
                <a:spcPct val="90000"/>
              </a:lnSpc>
              <a:spcBef>
                <a:spcPct val="0"/>
              </a:spcBef>
              <a:spcAft>
                <a:spcPts val="600"/>
              </a:spcAft>
            </a:pPr>
            <a:r>
              <a:rPr lang="en-US" sz="5200" kern="1200" dirty="0" err="1">
                <a:solidFill>
                  <a:srgbClr val="FF0000"/>
                </a:solidFill>
                <a:latin typeface="+mj-lt"/>
                <a:ea typeface="+mj-ea"/>
                <a:cs typeface="+mj-cs"/>
              </a:rPr>
              <a:t>Dobot</a:t>
            </a:r>
            <a:r>
              <a:rPr lang="en-US" sz="5200" kern="1200" dirty="0">
                <a:solidFill>
                  <a:srgbClr val="FF0000"/>
                </a:solidFill>
                <a:latin typeface="+mj-lt"/>
                <a:ea typeface="+mj-ea"/>
                <a:cs typeface="+mj-cs"/>
              </a:rPr>
              <a:t> CRA10 and Unitree Go1 &amp; Go2</a:t>
            </a:r>
          </a:p>
        </p:txBody>
      </p:sp>
      <p:pic>
        <p:nvPicPr>
          <p:cNvPr id="3" name="Picture 2">
            <a:extLst>
              <a:ext uri="{FF2B5EF4-FFF2-40B4-BE49-F238E27FC236}">
                <a16:creationId xmlns:a16="http://schemas.microsoft.com/office/drawing/2014/main" id="{5D28D408-F233-4E54-AC57-E1709403405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253330">
            <a:off x="8581106" y="1756587"/>
            <a:ext cx="3263908" cy="3193082"/>
          </a:xfrm>
          <a:prstGeom prst="rect">
            <a:avLst/>
          </a:prstGeom>
        </p:spPr>
      </p:pic>
    </p:spTree>
    <p:extLst>
      <p:ext uri="{BB962C8B-B14F-4D97-AF65-F5344CB8AC3E}">
        <p14:creationId xmlns:p14="http://schemas.microsoft.com/office/powerpoint/2010/main" val="2731377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034899" y="306227"/>
            <a:ext cx="1781228" cy="405689"/>
          </a:xfrm>
          <a:prstGeom prst="rect">
            <a:avLst/>
          </a:prstGeom>
        </p:spPr>
        <p:txBody>
          <a:bodyPr vert="horz" wrap="square" lIns="0" tIns="10860" rIns="0" bIns="0" rtlCol="0">
            <a:spAutoFit/>
          </a:bodyPr>
          <a:lstStyle/>
          <a:p>
            <a:pPr marL="19005">
              <a:spcBef>
                <a:spcPts val="86"/>
              </a:spcBef>
            </a:pPr>
            <a:r>
              <a:rPr spc="-21"/>
              <a:t>Syllabus</a:t>
            </a:r>
          </a:p>
        </p:txBody>
      </p:sp>
      <p:sp>
        <p:nvSpPr>
          <p:cNvPr id="3" name="object 3"/>
          <p:cNvSpPr txBox="1"/>
          <p:nvPr/>
        </p:nvSpPr>
        <p:spPr>
          <a:xfrm>
            <a:off x="725714" y="1437653"/>
            <a:ext cx="7456963" cy="1824998"/>
          </a:xfrm>
          <a:prstGeom prst="rect">
            <a:avLst/>
          </a:prstGeom>
        </p:spPr>
        <p:txBody>
          <a:bodyPr vert="horz" wrap="square" lIns="0" tIns="86879" rIns="0" bIns="0" rtlCol="0">
            <a:spAutoFit/>
          </a:bodyPr>
          <a:lstStyle/>
          <a:p>
            <a:pPr marL="265521" indent="-255205" defTabSz="781903">
              <a:spcBef>
                <a:spcPts val="684"/>
              </a:spcBef>
              <a:buClr>
                <a:srgbClr val="3891A7"/>
              </a:buClr>
              <a:buSzPct val="80000"/>
              <a:buFont typeface="Segoe UI Symbol"/>
              <a:buChar char="⚫"/>
              <a:tabLst>
                <a:tab pos="265521" algn="l"/>
                <a:tab pos="266064" algn="l"/>
              </a:tabLst>
            </a:pPr>
            <a:r>
              <a:rPr sz="2138" b="1" spc="-17" dirty="0">
                <a:solidFill>
                  <a:prstClr val="black"/>
                </a:solidFill>
                <a:latin typeface="Times New Roman"/>
                <a:cs typeface="Times New Roman"/>
              </a:rPr>
              <a:t>Textbook</a:t>
            </a:r>
            <a:endParaRPr sz="2138" dirty="0">
              <a:solidFill>
                <a:prstClr val="black"/>
              </a:solidFill>
              <a:latin typeface="Times New Roman"/>
              <a:cs typeface="Times New Roman"/>
            </a:endParaRPr>
          </a:p>
          <a:p>
            <a:pPr marL="513667" marR="4344" lvl="1" indent="-213937" defTabSz="781903">
              <a:lnSpc>
                <a:spcPct val="103400"/>
              </a:lnSpc>
              <a:spcBef>
                <a:spcPts val="513"/>
              </a:spcBef>
              <a:buClr>
                <a:srgbClr val="3891A7"/>
              </a:buClr>
              <a:buFont typeface="Verdana"/>
              <a:buChar char="◦"/>
              <a:tabLst>
                <a:tab pos="514210" algn="l"/>
              </a:tabLst>
            </a:pPr>
            <a:r>
              <a:rPr sz="2000" spc="-38" dirty="0">
                <a:solidFill>
                  <a:prstClr val="black"/>
                </a:solidFill>
                <a:latin typeface="Times New Roman"/>
                <a:cs typeface="Times New Roman"/>
              </a:rPr>
              <a:t>M.W.</a:t>
            </a:r>
            <a:r>
              <a:rPr sz="2000" spc="9" dirty="0">
                <a:solidFill>
                  <a:prstClr val="black"/>
                </a:solidFill>
                <a:latin typeface="Times New Roman"/>
                <a:cs typeface="Times New Roman"/>
              </a:rPr>
              <a:t> </a:t>
            </a:r>
            <a:r>
              <a:rPr sz="2000" spc="9" dirty="0" err="1">
                <a:solidFill>
                  <a:prstClr val="black"/>
                </a:solidFill>
                <a:latin typeface="Times New Roman"/>
                <a:cs typeface="Times New Roman"/>
              </a:rPr>
              <a:t>Spong</a:t>
            </a:r>
            <a:r>
              <a:rPr sz="2000" spc="9" dirty="0">
                <a:solidFill>
                  <a:prstClr val="black"/>
                </a:solidFill>
                <a:latin typeface="Times New Roman"/>
                <a:cs typeface="Times New Roman"/>
              </a:rPr>
              <a:t>, S. Hutchinson</a:t>
            </a:r>
            <a:r>
              <a:rPr sz="2000" spc="13" dirty="0">
                <a:solidFill>
                  <a:prstClr val="black"/>
                </a:solidFill>
                <a:latin typeface="Times New Roman"/>
                <a:cs typeface="Times New Roman"/>
              </a:rPr>
              <a:t> </a:t>
            </a:r>
            <a:r>
              <a:rPr sz="2000" spc="4" dirty="0">
                <a:solidFill>
                  <a:prstClr val="black"/>
                </a:solidFill>
                <a:latin typeface="Times New Roman"/>
                <a:cs typeface="Times New Roman"/>
              </a:rPr>
              <a:t>and</a:t>
            </a:r>
            <a:r>
              <a:rPr sz="2000" spc="13" dirty="0">
                <a:solidFill>
                  <a:prstClr val="black"/>
                </a:solidFill>
                <a:latin typeface="Times New Roman"/>
                <a:cs typeface="Times New Roman"/>
              </a:rPr>
              <a:t> M.</a:t>
            </a:r>
            <a:r>
              <a:rPr sz="2000" spc="-21" dirty="0">
                <a:solidFill>
                  <a:prstClr val="black"/>
                </a:solidFill>
                <a:latin typeface="Times New Roman"/>
                <a:cs typeface="Times New Roman"/>
              </a:rPr>
              <a:t> </a:t>
            </a:r>
            <a:r>
              <a:rPr sz="2000" spc="-13" dirty="0">
                <a:solidFill>
                  <a:prstClr val="black"/>
                </a:solidFill>
                <a:latin typeface="Times New Roman"/>
                <a:cs typeface="Times New Roman"/>
              </a:rPr>
              <a:t>Vidyasagar.</a:t>
            </a:r>
            <a:r>
              <a:rPr sz="2000" spc="9" dirty="0">
                <a:solidFill>
                  <a:prstClr val="black"/>
                </a:solidFill>
                <a:latin typeface="Times New Roman"/>
                <a:cs typeface="Times New Roman"/>
              </a:rPr>
              <a:t> </a:t>
            </a:r>
            <a:r>
              <a:rPr sz="2000" i="1" spc="9" dirty="0">
                <a:solidFill>
                  <a:prstClr val="black"/>
                </a:solidFill>
                <a:latin typeface="Times New Roman"/>
                <a:cs typeface="Times New Roman"/>
              </a:rPr>
              <a:t>"Robot </a:t>
            </a:r>
            <a:r>
              <a:rPr sz="2000" i="1" spc="-522" dirty="0">
                <a:solidFill>
                  <a:prstClr val="black"/>
                </a:solidFill>
                <a:latin typeface="Times New Roman"/>
                <a:cs typeface="Times New Roman"/>
              </a:rPr>
              <a:t> </a:t>
            </a:r>
            <a:r>
              <a:rPr sz="2000" i="1" spc="9" dirty="0">
                <a:solidFill>
                  <a:prstClr val="black"/>
                </a:solidFill>
                <a:latin typeface="Times New Roman"/>
                <a:cs typeface="Times New Roman"/>
              </a:rPr>
              <a:t>Modeling</a:t>
            </a:r>
            <a:r>
              <a:rPr sz="2000" i="1" spc="13" dirty="0">
                <a:solidFill>
                  <a:prstClr val="black"/>
                </a:solidFill>
                <a:latin typeface="Times New Roman"/>
                <a:cs typeface="Times New Roman"/>
              </a:rPr>
              <a:t> </a:t>
            </a:r>
            <a:r>
              <a:rPr sz="2000" i="1" spc="9" dirty="0">
                <a:solidFill>
                  <a:prstClr val="black"/>
                </a:solidFill>
                <a:latin typeface="Times New Roman"/>
                <a:cs typeface="Times New Roman"/>
              </a:rPr>
              <a:t>and</a:t>
            </a:r>
            <a:r>
              <a:rPr sz="2000" i="1" spc="13" dirty="0">
                <a:solidFill>
                  <a:prstClr val="black"/>
                </a:solidFill>
                <a:latin typeface="Times New Roman"/>
                <a:cs typeface="Times New Roman"/>
              </a:rPr>
              <a:t> </a:t>
            </a:r>
            <a:r>
              <a:rPr sz="2000" i="1" dirty="0">
                <a:solidFill>
                  <a:prstClr val="black"/>
                </a:solidFill>
                <a:latin typeface="Times New Roman"/>
                <a:cs typeface="Times New Roman"/>
              </a:rPr>
              <a:t>Control"</a:t>
            </a:r>
            <a:r>
              <a:rPr sz="2000" dirty="0">
                <a:solidFill>
                  <a:prstClr val="black"/>
                </a:solidFill>
                <a:latin typeface="Times New Roman"/>
                <a:cs typeface="Times New Roman"/>
              </a:rPr>
              <a:t>,</a:t>
            </a:r>
            <a:r>
              <a:rPr sz="2000" spc="13" dirty="0">
                <a:solidFill>
                  <a:prstClr val="black"/>
                </a:solidFill>
                <a:latin typeface="Times New Roman"/>
                <a:cs typeface="Times New Roman"/>
              </a:rPr>
              <a:t> </a:t>
            </a:r>
            <a:r>
              <a:rPr sz="2000" spc="9" dirty="0">
                <a:solidFill>
                  <a:prstClr val="black"/>
                </a:solidFill>
                <a:latin typeface="Times New Roman"/>
                <a:cs typeface="Times New Roman"/>
              </a:rPr>
              <a:t>John</a:t>
            </a:r>
            <a:r>
              <a:rPr sz="2000" spc="-26" dirty="0">
                <a:solidFill>
                  <a:prstClr val="black"/>
                </a:solidFill>
                <a:latin typeface="Times New Roman"/>
                <a:cs typeface="Times New Roman"/>
              </a:rPr>
              <a:t> </a:t>
            </a:r>
            <a:r>
              <a:rPr sz="2000" spc="-30" dirty="0">
                <a:solidFill>
                  <a:prstClr val="black"/>
                </a:solidFill>
                <a:latin typeface="Times New Roman"/>
                <a:cs typeface="Times New Roman"/>
              </a:rPr>
              <a:t>Wiley,</a:t>
            </a:r>
            <a:r>
              <a:rPr sz="2000" spc="13" dirty="0">
                <a:solidFill>
                  <a:prstClr val="black"/>
                </a:solidFill>
                <a:latin typeface="Times New Roman"/>
                <a:cs typeface="Times New Roman"/>
              </a:rPr>
              <a:t> </a:t>
            </a:r>
            <a:r>
              <a:rPr lang="en-US" sz="2000" spc="13" dirty="0">
                <a:solidFill>
                  <a:prstClr val="black"/>
                </a:solidFill>
                <a:latin typeface="Times New Roman"/>
                <a:cs typeface="Times New Roman"/>
              </a:rPr>
              <a:t>Second edition,  </a:t>
            </a:r>
            <a:r>
              <a:rPr sz="2000" spc="9" dirty="0">
                <a:solidFill>
                  <a:prstClr val="black"/>
                </a:solidFill>
                <a:latin typeface="Times New Roman"/>
                <a:cs typeface="Times New Roman"/>
              </a:rPr>
              <a:t>20</a:t>
            </a:r>
            <a:r>
              <a:rPr lang="en-US" sz="2000" spc="9" dirty="0">
                <a:solidFill>
                  <a:prstClr val="black"/>
                </a:solidFill>
                <a:latin typeface="Times New Roman"/>
                <a:cs typeface="Times New Roman"/>
              </a:rPr>
              <a:t>18</a:t>
            </a:r>
          </a:p>
          <a:p>
            <a:pPr marL="513667" marR="4344" lvl="1" indent="-213937" defTabSz="781903">
              <a:lnSpc>
                <a:spcPct val="103400"/>
              </a:lnSpc>
              <a:spcBef>
                <a:spcPts val="513"/>
              </a:spcBef>
              <a:buClr>
                <a:srgbClr val="3891A7"/>
              </a:buClr>
              <a:buFont typeface="Verdana"/>
              <a:buChar char="◦"/>
              <a:tabLst>
                <a:tab pos="514210" algn="l"/>
              </a:tabLst>
            </a:pPr>
            <a:endParaRPr lang="en-US" sz="2000" dirty="0">
              <a:solidFill>
                <a:prstClr val="black"/>
              </a:solidFill>
              <a:latin typeface="Times New Roman"/>
              <a:cs typeface="Times New Roman"/>
            </a:endParaRPr>
          </a:p>
          <a:p>
            <a:pPr marL="265521" indent="-255205" defTabSz="781903">
              <a:buClr>
                <a:srgbClr val="3891A7"/>
              </a:buClr>
              <a:buSzPct val="80000"/>
              <a:buFont typeface="Segoe UI Symbol"/>
              <a:buChar char="⚫"/>
              <a:tabLst>
                <a:tab pos="265521" algn="l"/>
                <a:tab pos="266064" algn="l"/>
              </a:tabLst>
            </a:pPr>
            <a:r>
              <a:rPr lang="en-US" sz="2138" b="1" spc="9" dirty="0">
                <a:solidFill>
                  <a:prstClr val="black"/>
                </a:solidFill>
                <a:latin typeface="Times New Roman"/>
                <a:cs typeface="Times New Roman"/>
              </a:rPr>
              <a:t>Class</a:t>
            </a:r>
            <a:r>
              <a:rPr lang="en-US" sz="2138" b="1" spc="13" dirty="0">
                <a:solidFill>
                  <a:prstClr val="black"/>
                </a:solidFill>
                <a:latin typeface="Times New Roman"/>
                <a:cs typeface="Times New Roman"/>
              </a:rPr>
              <a:t> </a:t>
            </a:r>
            <a:r>
              <a:rPr lang="en-US" sz="2138" b="1" spc="9" dirty="0">
                <a:solidFill>
                  <a:prstClr val="black"/>
                </a:solidFill>
                <a:latin typeface="Times New Roman"/>
                <a:cs typeface="Times New Roman"/>
              </a:rPr>
              <a:t>Meetings</a:t>
            </a:r>
            <a:r>
              <a:rPr lang="en-US" sz="2138" b="1" spc="13" dirty="0">
                <a:solidFill>
                  <a:prstClr val="black"/>
                </a:solidFill>
                <a:latin typeface="Times New Roman"/>
                <a:cs typeface="Times New Roman"/>
              </a:rPr>
              <a:t> </a:t>
            </a:r>
            <a:r>
              <a:rPr lang="en-US" sz="2138" b="1" spc="9" dirty="0">
                <a:solidFill>
                  <a:prstClr val="black"/>
                </a:solidFill>
                <a:latin typeface="Times New Roman"/>
                <a:cs typeface="Times New Roman"/>
              </a:rPr>
              <a:t>and</a:t>
            </a:r>
            <a:r>
              <a:rPr lang="en-US" sz="2138" b="1" spc="17" dirty="0">
                <a:solidFill>
                  <a:prstClr val="black"/>
                </a:solidFill>
                <a:latin typeface="Times New Roman"/>
                <a:cs typeface="Times New Roman"/>
              </a:rPr>
              <a:t> </a:t>
            </a:r>
            <a:r>
              <a:rPr lang="en-US" sz="2138" b="1" spc="4" dirty="0">
                <a:solidFill>
                  <a:prstClr val="black"/>
                </a:solidFill>
                <a:latin typeface="Times New Roman"/>
                <a:cs typeface="Times New Roman"/>
              </a:rPr>
              <a:t>Office</a:t>
            </a:r>
            <a:r>
              <a:rPr lang="en-US" sz="2138" b="1" spc="13" dirty="0">
                <a:solidFill>
                  <a:prstClr val="black"/>
                </a:solidFill>
                <a:latin typeface="Times New Roman"/>
                <a:cs typeface="Times New Roman"/>
              </a:rPr>
              <a:t> </a:t>
            </a:r>
            <a:r>
              <a:rPr lang="en-US" sz="2138" b="1" spc="9" dirty="0">
                <a:solidFill>
                  <a:prstClr val="black"/>
                </a:solidFill>
                <a:latin typeface="Times New Roman"/>
                <a:cs typeface="Times New Roman"/>
              </a:rPr>
              <a:t>Hours</a:t>
            </a:r>
            <a:endParaRPr sz="3164" dirty="0">
              <a:solidFill>
                <a:prstClr val="black"/>
              </a:solidFill>
              <a:latin typeface="Times New Roman"/>
              <a:cs typeface="Times New Roman"/>
            </a:endParaRPr>
          </a:p>
        </p:txBody>
      </p:sp>
      <p:graphicFrame>
        <p:nvGraphicFramePr>
          <p:cNvPr id="4" name="object 4"/>
          <p:cNvGraphicFramePr>
            <a:graphicFrameLocks noGrp="1"/>
          </p:cNvGraphicFramePr>
          <p:nvPr>
            <p:extLst>
              <p:ext uri="{D42A27DB-BD31-4B8C-83A1-F6EECF244321}">
                <p14:modId xmlns:p14="http://schemas.microsoft.com/office/powerpoint/2010/main" val="3462233223"/>
              </p:ext>
            </p:extLst>
          </p:nvPr>
        </p:nvGraphicFramePr>
        <p:xfrm>
          <a:off x="930604" y="3429000"/>
          <a:ext cx="7456963" cy="1056534"/>
        </p:xfrm>
        <a:graphic>
          <a:graphicData uri="http://schemas.openxmlformats.org/drawingml/2006/table">
            <a:tbl>
              <a:tblPr firstRow="1" bandRow="1">
                <a:tableStyleId>{2D5ABB26-0587-4C30-8999-92F81FD0307C}</a:tableStyleId>
              </a:tblPr>
              <a:tblGrid>
                <a:gridCol w="1025196">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2451100">
                  <a:extLst>
                    <a:ext uri="{9D8B030D-6E8A-4147-A177-3AD203B41FA5}">
                      <a16:colId xmlns:a16="http://schemas.microsoft.com/office/drawing/2014/main" val="20002"/>
                    </a:ext>
                  </a:extLst>
                </a:gridCol>
                <a:gridCol w="2113767">
                  <a:extLst>
                    <a:ext uri="{9D8B030D-6E8A-4147-A177-3AD203B41FA5}">
                      <a16:colId xmlns:a16="http://schemas.microsoft.com/office/drawing/2014/main" val="20003"/>
                    </a:ext>
                  </a:extLst>
                </a:gridCol>
              </a:tblGrid>
              <a:tr h="337339">
                <a:tc>
                  <a:txBody>
                    <a:bodyPr/>
                    <a:lstStyle/>
                    <a:p>
                      <a:pPr marL="281305" indent="-250190">
                        <a:lnSpc>
                          <a:spcPct val="100000"/>
                        </a:lnSpc>
                        <a:spcBef>
                          <a:spcPts val="10"/>
                        </a:spcBef>
                        <a:buClr>
                          <a:srgbClr val="3891A7"/>
                        </a:buClr>
                        <a:buFont typeface="Verdana"/>
                        <a:buChar char="◦"/>
                        <a:tabLst>
                          <a:tab pos="281940" algn="l"/>
                        </a:tabLst>
                      </a:pPr>
                      <a:r>
                        <a:rPr sz="2000" b="1" spc="5">
                          <a:latin typeface="Times New Roman"/>
                          <a:cs typeface="Times New Roman"/>
                        </a:rPr>
                        <a:t>LEC:</a:t>
                      </a:r>
                      <a:endParaRPr sz="2000">
                        <a:latin typeface="Times New Roman"/>
                        <a:cs typeface="Times New Roman"/>
                      </a:endParaRPr>
                    </a:p>
                  </a:txBody>
                  <a:tcPr marL="0" marR="0" marT="1086" marB="0">
                    <a:solidFill>
                      <a:srgbClr val="FFFFFF"/>
                    </a:solidFill>
                  </a:tcPr>
                </a:tc>
                <a:tc>
                  <a:txBody>
                    <a:bodyPr/>
                    <a:lstStyle/>
                    <a:p>
                      <a:pPr marL="276225">
                        <a:lnSpc>
                          <a:spcPct val="100000"/>
                        </a:lnSpc>
                        <a:spcBef>
                          <a:spcPts val="10"/>
                        </a:spcBef>
                      </a:pPr>
                      <a:r>
                        <a:rPr sz="2000" spc="10" dirty="0">
                          <a:solidFill>
                            <a:schemeClr val="tx1"/>
                          </a:solidFill>
                          <a:latin typeface="Times New Roman"/>
                          <a:ea typeface="+mn-ea"/>
                          <a:cs typeface="Times New Roman"/>
                        </a:rPr>
                        <a:t>TUE &amp; THU</a:t>
                      </a:r>
                    </a:p>
                  </a:txBody>
                  <a:tcPr marL="0" marR="0" marT="1086" marB="0">
                    <a:solidFill>
                      <a:srgbClr val="FFFFFF"/>
                    </a:solidFill>
                  </a:tcPr>
                </a:tc>
                <a:tc>
                  <a:txBody>
                    <a:bodyPr/>
                    <a:lstStyle/>
                    <a:p>
                      <a:pPr marL="147955">
                        <a:lnSpc>
                          <a:spcPct val="100000"/>
                        </a:lnSpc>
                        <a:spcBef>
                          <a:spcPts val="10"/>
                        </a:spcBef>
                      </a:pPr>
                      <a:r>
                        <a:rPr lang="en-US" sz="2000" spc="5" dirty="0">
                          <a:latin typeface="Times New Roman"/>
                          <a:cs typeface="Times New Roman"/>
                        </a:rPr>
                        <a:t>3</a:t>
                      </a:r>
                      <a:r>
                        <a:rPr sz="2000" spc="5" dirty="0">
                          <a:latin typeface="Times New Roman"/>
                          <a:cs typeface="Times New Roman"/>
                        </a:rPr>
                        <a:t>:</a:t>
                      </a:r>
                      <a:r>
                        <a:rPr lang="en-US" sz="2000" spc="5" dirty="0">
                          <a:latin typeface="Times New Roman"/>
                          <a:cs typeface="Times New Roman"/>
                        </a:rPr>
                        <a:t>3</a:t>
                      </a:r>
                      <a:r>
                        <a:rPr sz="2000" spc="5" dirty="0">
                          <a:latin typeface="Times New Roman"/>
                          <a:cs typeface="Times New Roman"/>
                        </a:rPr>
                        <a:t>0</a:t>
                      </a:r>
                      <a:r>
                        <a:rPr sz="2000" spc="-5" dirty="0">
                          <a:latin typeface="Times New Roman"/>
                          <a:cs typeface="Times New Roman"/>
                        </a:rPr>
                        <a:t> </a:t>
                      </a:r>
                      <a:r>
                        <a:rPr sz="2000" spc="5" dirty="0">
                          <a:latin typeface="Times New Roman"/>
                          <a:cs typeface="Times New Roman"/>
                        </a:rPr>
                        <a:t>pm </a:t>
                      </a:r>
                      <a:r>
                        <a:rPr sz="2000" dirty="0">
                          <a:latin typeface="Times New Roman"/>
                          <a:cs typeface="Times New Roman"/>
                        </a:rPr>
                        <a:t>–</a:t>
                      </a:r>
                      <a:r>
                        <a:rPr sz="2000" spc="-5" dirty="0">
                          <a:latin typeface="Times New Roman"/>
                          <a:cs typeface="Times New Roman"/>
                        </a:rPr>
                        <a:t> </a:t>
                      </a:r>
                      <a:r>
                        <a:rPr lang="en-US" sz="2000" spc="5" dirty="0">
                          <a:latin typeface="Times New Roman"/>
                          <a:cs typeface="Times New Roman"/>
                        </a:rPr>
                        <a:t>4</a:t>
                      </a:r>
                      <a:r>
                        <a:rPr sz="2000" spc="5" dirty="0">
                          <a:latin typeface="Times New Roman"/>
                          <a:cs typeface="Times New Roman"/>
                        </a:rPr>
                        <a:t>:</a:t>
                      </a:r>
                      <a:r>
                        <a:rPr lang="en-US" sz="2000" spc="5" dirty="0">
                          <a:latin typeface="Times New Roman"/>
                          <a:cs typeface="Times New Roman"/>
                        </a:rPr>
                        <a:t>45</a:t>
                      </a:r>
                      <a:r>
                        <a:rPr sz="2000" dirty="0">
                          <a:latin typeface="Times New Roman"/>
                          <a:cs typeface="Times New Roman"/>
                        </a:rPr>
                        <a:t> </a:t>
                      </a:r>
                      <a:r>
                        <a:rPr sz="2000" spc="10" dirty="0">
                          <a:latin typeface="Times New Roman"/>
                          <a:cs typeface="Times New Roman"/>
                        </a:rPr>
                        <a:t>pm</a:t>
                      </a:r>
                      <a:endParaRPr sz="2000" dirty="0">
                        <a:latin typeface="Times New Roman"/>
                        <a:cs typeface="Times New Roman"/>
                      </a:endParaRPr>
                    </a:p>
                  </a:txBody>
                  <a:tcPr marL="0" marR="0" marT="1086" marB="0">
                    <a:solidFill>
                      <a:srgbClr val="FFFFFF"/>
                    </a:solidFill>
                  </a:tcPr>
                </a:tc>
                <a:tc>
                  <a:txBody>
                    <a:bodyPr/>
                    <a:lstStyle/>
                    <a:p>
                      <a:pPr marL="265430">
                        <a:lnSpc>
                          <a:spcPct val="100000"/>
                        </a:lnSpc>
                        <a:spcBef>
                          <a:spcPts val="10"/>
                        </a:spcBef>
                      </a:pPr>
                      <a:r>
                        <a:rPr lang="en-US" sz="2000" spc="5" dirty="0">
                          <a:latin typeface="Times New Roman"/>
                          <a:cs typeface="Times New Roman"/>
                        </a:rPr>
                        <a:t>BECHTEL</a:t>
                      </a:r>
                      <a:r>
                        <a:rPr sz="2000" spc="-35" dirty="0">
                          <a:latin typeface="Times New Roman"/>
                          <a:cs typeface="Times New Roman"/>
                        </a:rPr>
                        <a:t> </a:t>
                      </a:r>
                      <a:r>
                        <a:rPr lang="ar-LB" sz="2000" spc="-25" dirty="0">
                          <a:latin typeface="Times New Roman"/>
                          <a:cs typeface="Times New Roman"/>
                        </a:rPr>
                        <a:t>20</a:t>
                      </a:r>
                      <a:r>
                        <a:rPr lang="en-US" sz="2000" spc="-25" dirty="0">
                          <a:latin typeface="Times New Roman"/>
                          <a:cs typeface="Times New Roman"/>
                        </a:rPr>
                        <a:t>8</a:t>
                      </a:r>
                      <a:endParaRPr sz="2000" dirty="0">
                        <a:latin typeface="Times New Roman"/>
                        <a:cs typeface="Times New Roman"/>
                      </a:endParaRPr>
                    </a:p>
                  </a:txBody>
                  <a:tcPr marL="0" marR="0" marT="1086" marB="0">
                    <a:solidFill>
                      <a:srgbClr val="FFFFFF"/>
                    </a:solidFill>
                  </a:tcPr>
                </a:tc>
                <a:extLst>
                  <a:ext uri="{0D108BD9-81ED-4DB2-BD59-A6C34878D82A}">
                    <a16:rowId xmlns:a16="http://schemas.microsoft.com/office/drawing/2014/main" val="10000"/>
                  </a:ext>
                </a:extLst>
              </a:tr>
              <a:tr h="369397">
                <a:tc>
                  <a:txBody>
                    <a:bodyPr/>
                    <a:lstStyle/>
                    <a:p>
                      <a:pPr marL="281305" indent="-250190">
                        <a:lnSpc>
                          <a:spcPct val="100000"/>
                        </a:lnSpc>
                        <a:spcBef>
                          <a:spcPts val="305"/>
                        </a:spcBef>
                        <a:buClr>
                          <a:srgbClr val="3891A7"/>
                        </a:buClr>
                        <a:buFont typeface="Verdana"/>
                        <a:buChar char="◦"/>
                        <a:tabLst>
                          <a:tab pos="281940" algn="l"/>
                        </a:tabLst>
                      </a:pPr>
                      <a:r>
                        <a:rPr sz="2000" b="1" spc="5">
                          <a:latin typeface="Times New Roman"/>
                          <a:cs typeface="Times New Roman"/>
                        </a:rPr>
                        <a:t>LAB:</a:t>
                      </a:r>
                      <a:endParaRPr sz="2000">
                        <a:latin typeface="Times New Roman"/>
                        <a:cs typeface="Times New Roman"/>
                      </a:endParaRPr>
                    </a:p>
                  </a:txBody>
                  <a:tcPr marL="0" marR="0" marT="33123" marB="0">
                    <a:solidFill>
                      <a:srgbClr val="FFFFFF"/>
                    </a:solidFill>
                  </a:tcPr>
                </a:tc>
                <a:tc>
                  <a:txBody>
                    <a:bodyPr/>
                    <a:lstStyle/>
                    <a:p>
                      <a:pPr marL="276225" algn="l">
                        <a:lnSpc>
                          <a:spcPts val="2700"/>
                        </a:lnSpc>
                        <a:spcBef>
                          <a:spcPts val="305"/>
                        </a:spcBef>
                      </a:pPr>
                      <a:r>
                        <a:rPr lang="en-US" sz="2000" spc="10" dirty="0">
                          <a:solidFill>
                            <a:schemeClr val="tx1"/>
                          </a:solidFill>
                          <a:latin typeface="Times New Roman"/>
                          <a:ea typeface="+mn-ea"/>
                          <a:cs typeface="Times New Roman"/>
                        </a:rPr>
                        <a:t>TUE or THU</a:t>
                      </a:r>
                    </a:p>
                  </a:txBody>
                  <a:tcPr marL="0" marR="0" marT="33123" marB="0">
                    <a:solidFill>
                      <a:srgbClr val="FFFFFF"/>
                    </a:solidFill>
                  </a:tcPr>
                </a:tc>
                <a:tc>
                  <a:txBody>
                    <a:bodyPr/>
                    <a:lstStyle/>
                    <a:p>
                      <a:pPr marL="147955">
                        <a:lnSpc>
                          <a:spcPct val="100000"/>
                        </a:lnSpc>
                        <a:spcBef>
                          <a:spcPts val="305"/>
                        </a:spcBef>
                      </a:pPr>
                      <a:r>
                        <a:rPr lang="en-US" sz="2000" spc="5" dirty="0">
                          <a:latin typeface="Times New Roman"/>
                          <a:cs typeface="Times New Roman"/>
                        </a:rPr>
                        <a:t>5</a:t>
                      </a:r>
                      <a:r>
                        <a:rPr sz="2000" spc="5" dirty="0">
                          <a:latin typeface="Times New Roman"/>
                          <a:cs typeface="Times New Roman"/>
                        </a:rPr>
                        <a:t>:00</a:t>
                      </a:r>
                      <a:r>
                        <a:rPr sz="2000" spc="-5" dirty="0">
                          <a:latin typeface="Times New Roman"/>
                          <a:cs typeface="Times New Roman"/>
                        </a:rPr>
                        <a:t> </a:t>
                      </a:r>
                      <a:r>
                        <a:rPr sz="2000" spc="5" dirty="0">
                          <a:latin typeface="Times New Roman"/>
                          <a:cs typeface="Times New Roman"/>
                        </a:rPr>
                        <a:t>pm </a:t>
                      </a:r>
                      <a:r>
                        <a:rPr sz="2000" dirty="0">
                          <a:latin typeface="Times New Roman"/>
                          <a:cs typeface="Times New Roman"/>
                        </a:rPr>
                        <a:t>–</a:t>
                      </a:r>
                      <a:r>
                        <a:rPr sz="2000" spc="-5" dirty="0">
                          <a:latin typeface="Times New Roman"/>
                          <a:cs typeface="Times New Roman"/>
                        </a:rPr>
                        <a:t> </a:t>
                      </a:r>
                      <a:r>
                        <a:rPr lang="en-US" sz="2000" spc="5" dirty="0">
                          <a:latin typeface="Times New Roman"/>
                          <a:cs typeface="Times New Roman"/>
                        </a:rPr>
                        <a:t>7</a:t>
                      </a:r>
                      <a:r>
                        <a:rPr sz="2000" spc="5" dirty="0">
                          <a:latin typeface="Times New Roman"/>
                          <a:cs typeface="Times New Roman"/>
                        </a:rPr>
                        <a:t>:</a:t>
                      </a:r>
                      <a:r>
                        <a:rPr lang="en-US" sz="2000" spc="5" dirty="0">
                          <a:latin typeface="Times New Roman"/>
                          <a:cs typeface="Times New Roman"/>
                        </a:rPr>
                        <a:t>45</a:t>
                      </a:r>
                      <a:r>
                        <a:rPr sz="2000" dirty="0">
                          <a:latin typeface="Times New Roman"/>
                          <a:cs typeface="Times New Roman"/>
                        </a:rPr>
                        <a:t> </a:t>
                      </a:r>
                      <a:r>
                        <a:rPr sz="2000" spc="10" dirty="0">
                          <a:latin typeface="Times New Roman"/>
                          <a:cs typeface="Times New Roman"/>
                        </a:rPr>
                        <a:t>pm</a:t>
                      </a:r>
                      <a:endParaRPr sz="2000" dirty="0">
                        <a:latin typeface="Times New Roman"/>
                        <a:cs typeface="Times New Roman"/>
                      </a:endParaRPr>
                    </a:p>
                  </a:txBody>
                  <a:tcPr marL="0" marR="0" marT="33123" marB="0">
                    <a:solidFill>
                      <a:srgbClr val="FFFFFF"/>
                    </a:solidFill>
                  </a:tcPr>
                </a:tc>
                <a:tc>
                  <a:txBody>
                    <a:bodyPr/>
                    <a:lstStyle/>
                    <a:p>
                      <a:pPr marL="265430">
                        <a:lnSpc>
                          <a:spcPct val="100000"/>
                        </a:lnSpc>
                        <a:spcBef>
                          <a:spcPts val="305"/>
                        </a:spcBef>
                      </a:pPr>
                      <a:r>
                        <a:rPr lang="en-US" sz="2000" spc="5" dirty="0">
                          <a:latin typeface="Times New Roman"/>
                          <a:cs typeface="Times New Roman"/>
                        </a:rPr>
                        <a:t>IOEC 402</a:t>
                      </a:r>
                      <a:endParaRPr sz="2000" dirty="0">
                        <a:latin typeface="Times New Roman"/>
                        <a:cs typeface="Times New Roman"/>
                      </a:endParaRPr>
                    </a:p>
                  </a:txBody>
                  <a:tcPr marL="0" marR="0" marT="33123" marB="0">
                    <a:solidFill>
                      <a:srgbClr val="FFFFFF"/>
                    </a:solidFill>
                  </a:tcPr>
                </a:tc>
                <a:extLst>
                  <a:ext uri="{0D108BD9-81ED-4DB2-BD59-A6C34878D82A}">
                    <a16:rowId xmlns:a16="http://schemas.microsoft.com/office/drawing/2014/main" val="10001"/>
                  </a:ext>
                </a:extLst>
              </a:tr>
              <a:tr h="337339">
                <a:tc>
                  <a:txBody>
                    <a:bodyPr/>
                    <a:lstStyle/>
                    <a:p>
                      <a:pPr marL="281305" indent="-250190">
                        <a:lnSpc>
                          <a:spcPts val="2700"/>
                        </a:lnSpc>
                        <a:spcBef>
                          <a:spcPts val="305"/>
                        </a:spcBef>
                        <a:buClr>
                          <a:srgbClr val="3891A7"/>
                        </a:buClr>
                        <a:buFont typeface="Verdana"/>
                        <a:buChar char="◦"/>
                        <a:tabLst>
                          <a:tab pos="281940" algn="l"/>
                        </a:tabLst>
                      </a:pPr>
                      <a:r>
                        <a:rPr sz="2000" b="1" spc="15">
                          <a:latin typeface="Times New Roman"/>
                          <a:cs typeface="Times New Roman"/>
                        </a:rPr>
                        <a:t>OH:</a:t>
                      </a:r>
                      <a:endParaRPr sz="2000">
                        <a:latin typeface="Times New Roman"/>
                        <a:cs typeface="Times New Roman"/>
                      </a:endParaRPr>
                    </a:p>
                  </a:txBody>
                  <a:tcPr marL="0" marR="0" marT="33123" marB="0">
                    <a:solidFill>
                      <a:srgbClr val="FFFFFF"/>
                    </a:solidFill>
                  </a:tcPr>
                </a:tc>
                <a:tc>
                  <a:txBody>
                    <a:bodyPr/>
                    <a:lstStyle/>
                    <a:p>
                      <a:pPr marL="276225">
                        <a:lnSpc>
                          <a:spcPts val="2700"/>
                        </a:lnSpc>
                        <a:spcBef>
                          <a:spcPts val="305"/>
                        </a:spcBef>
                      </a:pPr>
                      <a:r>
                        <a:rPr sz="2000" spc="10" dirty="0">
                          <a:solidFill>
                            <a:schemeClr val="tx1"/>
                          </a:solidFill>
                          <a:latin typeface="Times New Roman"/>
                          <a:ea typeface="+mn-ea"/>
                          <a:cs typeface="Times New Roman"/>
                        </a:rPr>
                        <a:t>TUE &amp; THU:</a:t>
                      </a:r>
                    </a:p>
                  </a:txBody>
                  <a:tcPr marL="0" marR="0" marT="33123" marB="0">
                    <a:solidFill>
                      <a:srgbClr val="FFFFFF"/>
                    </a:solidFill>
                  </a:tcPr>
                </a:tc>
                <a:tc>
                  <a:txBody>
                    <a:bodyPr/>
                    <a:lstStyle/>
                    <a:p>
                      <a:pPr marL="147955">
                        <a:lnSpc>
                          <a:spcPts val="2700"/>
                        </a:lnSpc>
                        <a:spcBef>
                          <a:spcPts val="305"/>
                        </a:spcBef>
                      </a:pPr>
                      <a:r>
                        <a:rPr lang="en-US" sz="2000" spc="5" dirty="0">
                          <a:latin typeface="Times New Roman"/>
                          <a:cs typeface="Times New Roman"/>
                        </a:rPr>
                        <a:t>01</a:t>
                      </a:r>
                      <a:r>
                        <a:rPr sz="2000" spc="5" dirty="0">
                          <a:latin typeface="Times New Roman"/>
                          <a:cs typeface="Times New Roman"/>
                        </a:rPr>
                        <a:t>:</a:t>
                      </a:r>
                      <a:r>
                        <a:rPr lang="en-US" sz="2000" spc="5" dirty="0">
                          <a:latin typeface="Times New Roman"/>
                          <a:cs typeface="Times New Roman"/>
                        </a:rPr>
                        <a:t>0</a:t>
                      </a:r>
                      <a:r>
                        <a:rPr sz="2000" spc="5" dirty="0">
                          <a:latin typeface="Times New Roman"/>
                          <a:cs typeface="Times New Roman"/>
                        </a:rPr>
                        <a:t>0</a:t>
                      </a:r>
                      <a:r>
                        <a:rPr sz="2000" spc="-5" dirty="0">
                          <a:latin typeface="Times New Roman"/>
                          <a:cs typeface="Times New Roman"/>
                        </a:rPr>
                        <a:t> </a:t>
                      </a:r>
                      <a:r>
                        <a:rPr lang="en-US" sz="2000" dirty="0">
                          <a:latin typeface="Times New Roman"/>
                          <a:cs typeface="Times New Roman"/>
                        </a:rPr>
                        <a:t>p</a:t>
                      </a:r>
                      <a:r>
                        <a:rPr sz="2000" dirty="0">
                          <a:latin typeface="Times New Roman"/>
                          <a:cs typeface="Times New Roman"/>
                        </a:rPr>
                        <a:t>m</a:t>
                      </a:r>
                      <a:r>
                        <a:rPr sz="2000" spc="5" dirty="0">
                          <a:latin typeface="Times New Roman"/>
                          <a:cs typeface="Times New Roman"/>
                        </a:rPr>
                        <a:t> </a:t>
                      </a:r>
                      <a:r>
                        <a:rPr sz="2000" dirty="0">
                          <a:latin typeface="Times New Roman"/>
                          <a:cs typeface="Times New Roman"/>
                        </a:rPr>
                        <a:t>–</a:t>
                      </a:r>
                      <a:r>
                        <a:rPr sz="2000" spc="-5" dirty="0">
                          <a:latin typeface="Times New Roman"/>
                          <a:cs typeface="Times New Roman"/>
                        </a:rPr>
                        <a:t> </a:t>
                      </a:r>
                      <a:r>
                        <a:rPr lang="en-US" sz="2000" spc="-10" dirty="0">
                          <a:latin typeface="Times New Roman"/>
                          <a:cs typeface="Times New Roman"/>
                        </a:rPr>
                        <a:t>03</a:t>
                      </a:r>
                      <a:r>
                        <a:rPr sz="2000" spc="-10" dirty="0">
                          <a:latin typeface="Times New Roman"/>
                          <a:cs typeface="Times New Roman"/>
                        </a:rPr>
                        <a:t>:00</a:t>
                      </a:r>
                      <a:r>
                        <a:rPr sz="2000" dirty="0">
                          <a:latin typeface="Times New Roman"/>
                          <a:cs typeface="Times New Roman"/>
                        </a:rPr>
                        <a:t> </a:t>
                      </a:r>
                      <a:r>
                        <a:rPr sz="2000" spc="10" dirty="0">
                          <a:latin typeface="Times New Roman"/>
                          <a:cs typeface="Times New Roman"/>
                        </a:rPr>
                        <a:t>pm</a:t>
                      </a:r>
                      <a:endParaRPr sz="2000" dirty="0">
                        <a:latin typeface="Times New Roman"/>
                        <a:cs typeface="Times New Roman"/>
                      </a:endParaRPr>
                    </a:p>
                  </a:txBody>
                  <a:tcPr marL="0" marR="0" marT="33123" marB="0">
                    <a:solidFill>
                      <a:srgbClr val="FFFFFF"/>
                    </a:solidFill>
                  </a:tcPr>
                </a:tc>
                <a:tc>
                  <a:txBody>
                    <a:bodyPr/>
                    <a:lstStyle/>
                    <a:p>
                      <a:pPr marL="265430">
                        <a:lnSpc>
                          <a:spcPts val="2700"/>
                        </a:lnSpc>
                        <a:spcBef>
                          <a:spcPts val="305"/>
                        </a:spcBef>
                      </a:pPr>
                      <a:r>
                        <a:rPr sz="2000" spc="5" dirty="0">
                          <a:latin typeface="Times New Roman"/>
                          <a:cs typeface="Times New Roman"/>
                        </a:rPr>
                        <a:t>BECH</a:t>
                      </a:r>
                      <a:r>
                        <a:rPr sz="2000" spc="-50" dirty="0">
                          <a:latin typeface="Times New Roman"/>
                          <a:cs typeface="Times New Roman"/>
                        </a:rPr>
                        <a:t> </a:t>
                      </a:r>
                      <a:r>
                        <a:rPr sz="2000" spc="5" dirty="0">
                          <a:latin typeface="Times New Roman"/>
                          <a:cs typeface="Times New Roman"/>
                        </a:rPr>
                        <a:t>50</a:t>
                      </a:r>
                      <a:r>
                        <a:rPr lang="en-US" sz="2000" spc="5" dirty="0">
                          <a:latin typeface="Times New Roman"/>
                          <a:cs typeface="Times New Roman"/>
                        </a:rPr>
                        <a:t>3</a:t>
                      </a:r>
                      <a:endParaRPr sz="2000" dirty="0">
                        <a:latin typeface="Times New Roman"/>
                        <a:cs typeface="Times New Roman"/>
                      </a:endParaRPr>
                    </a:p>
                  </a:txBody>
                  <a:tcPr marL="0" marR="0" marT="33123" marB="0">
                    <a:solidFill>
                      <a:srgbClr val="FFFFFF"/>
                    </a:solidFill>
                  </a:tcPr>
                </a:tc>
                <a:extLst>
                  <a:ext uri="{0D108BD9-81ED-4DB2-BD59-A6C34878D82A}">
                    <a16:rowId xmlns:a16="http://schemas.microsoft.com/office/drawing/2014/main" val="10002"/>
                  </a:ext>
                </a:extLst>
              </a:tr>
            </a:tbl>
          </a:graphicData>
        </a:graphic>
      </p:graphicFrame>
      <p:sp>
        <p:nvSpPr>
          <p:cNvPr id="5" name="object 5"/>
          <p:cNvSpPr txBox="1"/>
          <p:nvPr/>
        </p:nvSpPr>
        <p:spPr>
          <a:xfrm>
            <a:off x="930604" y="4798608"/>
            <a:ext cx="7705396" cy="1182618"/>
          </a:xfrm>
          <a:prstGeom prst="rect">
            <a:avLst/>
          </a:prstGeom>
        </p:spPr>
        <p:txBody>
          <a:bodyPr vert="horz" wrap="square" lIns="0" tIns="93395" rIns="0" bIns="0" rtlCol="0">
            <a:spAutoFit/>
          </a:bodyPr>
          <a:lstStyle/>
          <a:p>
            <a:pPr marL="265521" indent="-255205" defTabSz="781903">
              <a:spcBef>
                <a:spcPts val="735"/>
              </a:spcBef>
              <a:buClr>
                <a:srgbClr val="3891A7"/>
              </a:buClr>
              <a:buSzPct val="80000"/>
              <a:buFont typeface="Segoe UI Symbol"/>
              <a:buChar char="⚫"/>
              <a:tabLst>
                <a:tab pos="265521" algn="l"/>
                <a:tab pos="266064" algn="l"/>
              </a:tabLst>
            </a:pPr>
            <a:r>
              <a:rPr sz="2138" b="1" spc="9" dirty="0">
                <a:solidFill>
                  <a:prstClr val="black"/>
                </a:solidFill>
                <a:latin typeface="Times New Roman"/>
                <a:cs typeface="Times New Roman"/>
              </a:rPr>
              <a:t>Personnel</a:t>
            </a:r>
            <a:endParaRPr sz="2138" dirty="0">
              <a:solidFill>
                <a:prstClr val="black"/>
              </a:solidFill>
              <a:latin typeface="Times New Roman"/>
              <a:cs typeface="Times New Roman"/>
            </a:endParaRPr>
          </a:p>
          <a:p>
            <a:pPr marL="513667" lvl="1" indent="-213937" defTabSz="781903">
              <a:spcBef>
                <a:spcPts val="599"/>
              </a:spcBef>
              <a:buClr>
                <a:srgbClr val="3891A7"/>
              </a:buClr>
              <a:buFont typeface="Verdana"/>
              <a:buChar char="◦"/>
              <a:tabLst>
                <a:tab pos="514210" algn="l"/>
              </a:tabLst>
            </a:pPr>
            <a:r>
              <a:rPr lang="en-US" sz="1967" b="1" spc="4" dirty="0">
                <a:solidFill>
                  <a:prstClr val="black"/>
                </a:solidFill>
                <a:latin typeface="Times New Roman"/>
                <a:cs typeface="Times New Roman"/>
              </a:rPr>
              <a:t>Lecturer</a:t>
            </a:r>
            <a:r>
              <a:rPr sz="1967" b="1" spc="4" dirty="0">
                <a:solidFill>
                  <a:prstClr val="black"/>
                </a:solidFill>
                <a:latin typeface="Times New Roman"/>
                <a:cs typeface="Times New Roman"/>
              </a:rPr>
              <a:t>:</a:t>
            </a:r>
            <a:r>
              <a:rPr sz="1967" b="1" spc="13" dirty="0">
                <a:solidFill>
                  <a:prstClr val="black"/>
                </a:solidFill>
                <a:latin typeface="Times New Roman"/>
                <a:cs typeface="Times New Roman"/>
              </a:rPr>
              <a:t> </a:t>
            </a:r>
            <a:r>
              <a:rPr lang="en-US" sz="1967" spc="4" dirty="0" err="1">
                <a:solidFill>
                  <a:prstClr val="black"/>
                </a:solidFill>
                <a:latin typeface="Times New Roman"/>
                <a:cs typeface="Times New Roman"/>
              </a:rPr>
              <a:t>Hussien</a:t>
            </a:r>
            <a:r>
              <a:rPr lang="en-US" sz="1967" spc="4" dirty="0">
                <a:solidFill>
                  <a:prstClr val="black"/>
                </a:solidFill>
                <a:latin typeface="Times New Roman"/>
                <a:cs typeface="Times New Roman"/>
              </a:rPr>
              <a:t> Hussein </a:t>
            </a:r>
            <a:r>
              <a:rPr sz="1967" spc="4" dirty="0">
                <a:solidFill>
                  <a:prstClr val="black"/>
                </a:solidFill>
                <a:latin typeface="Times New Roman"/>
                <a:cs typeface="Times New Roman"/>
              </a:rPr>
              <a:t>(Bechtel </a:t>
            </a:r>
            <a:r>
              <a:rPr lang="en-US" sz="1967" spc="-21" dirty="0">
                <a:solidFill>
                  <a:prstClr val="black"/>
                </a:solidFill>
                <a:latin typeface="Times New Roman"/>
                <a:cs typeface="Times New Roman"/>
              </a:rPr>
              <a:t>503</a:t>
            </a:r>
            <a:r>
              <a:rPr sz="1967" dirty="0">
                <a:solidFill>
                  <a:prstClr val="black"/>
                </a:solidFill>
                <a:latin typeface="Times New Roman"/>
                <a:cs typeface="Times New Roman"/>
              </a:rPr>
              <a:t>–</a:t>
            </a:r>
            <a:r>
              <a:rPr lang="en-US" sz="1967" u="heavy" spc="4" dirty="0">
                <a:solidFill>
                  <a:srgbClr val="8DC765"/>
                </a:solidFill>
                <a:uFill>
                  <a:solidFill>
                    <a:srgbClr val="8DC765"/>
                  </a:solidFill>
                </a:uFill>
                <a:latin typeface="Times New Roman"/>
                <a:cs typeface="Times New Roman"/>
              </a:rPr>
              <a:t>hh224</a:t>
            </a:r>
            <a:r>
              <a:rPr sz="1967" u="heavy" spc="4" dirty="0">
                <a:solidFill>
                  <a:srgbClr val="8DC765"/>
                </a:solidFill>
                <a:uFill>
                  <a:solidFill>
                    <a:srgbClr val="8DC765"/>
                  </a:solidFill>
                </a:uFill>
                <a:latin typeface="Times New Roman"/>
                <a:cs typeface="Times New Roman"/>
              </a:rPr>
              <a:t>@aub.edu.lb</a:t>
            </a:r>
            <a:r>
              <a:rPr sz="1967" spc="4" dirty="0">
                <a:solidFill>
                  <a:prstClr val="black"/>
                </a:solidFill>
                <a:latin typeface="Times New Roman"/>
                <a:cs typeface="Times New Roman"/>
              </a:rPr>
              <a:t>)</a:t>
            </a:r>
            <a:endParaRPr sz="1967" dirty="0">
              <a:solidFill>
                <a:prstClr val="black"/>
              </a:solidFill>
              <a:latin typeface="Times New Roman"/>
              <a:cs typeface="Times New Roman"/>
            </a:endParaRPr>
          </a:p>
          <a:p>
            <a:pPr marL="513667" lvl="1" indent="-213937" defTabSz="781903">
              <a:spcBef>
                <a:spcPts val="552"/>
              </a:spcBef>
              <a:buClr>
                <a:srgbClr val="3891A7"/>
              </a:buClr>
              <a:buFont typeface="Verdana"/>
              <a:buChar char="◦"/>
              <a:tabLst>
                <a:tab pos="514210" algn="l"/>
              </a:tabLst>
            </a:pPr>
            <a:r>
              <a:rPr sz="1967" b="1" spc="4" dirty="0">
                <a:solidFill>
                  <a:prstClr val="black"/>
                </a:solidFill>
                <a:latin typeface="Times New Roman"/>
                <a:cs typeface="Times New Roman"/>
              </a:rPr>
              <a:t>Lab</a:t>
            </a:r>
            <a:r>
              <a:rPr sz="1967" b="1" spc="9" dirty="0">
                <a:solidFill>
                  <a:prstClr val="black"/>
                </a:solidFill>
                <a:latin typeface="Times New Roman"/>
                <a:cs typeface="Times New Roman"/>
              </a:rPr>
              <a:t> </a:t>
            </a:r>
            <a:r>
              <a:rPr sz="1967" b="1" spc="4" dirty="0">
                <a:solidFill>
                  <a:prstClr val="black"/>
                </a:solidFill>
                <a:latin typeface="Times New Roman"/>
                <a:cs typeface="Times New Roman"/>
              </a:rPr>
              <a:t>instructor:</a:t>
            </a:r>
            <a:r>
              <a:rPr sz="1967" b="1" spc="13" dirty="0">
                <a:solidFill>
                  <a:prstClr val="black"/>
                </a:solidFill>
                <a:latin typeface="Times New Roman"/>
                <a:cs typeface="Times New Roman"/>
              </a:rPr>
              <a:t> </a:t>
            </a:r>
            <a:r>
              <a:rPr lang="en-US" sz="1967" spc="4" dirty="0">
                <a:solidFill>
                  <a:prstClr val="black"/>
                </a:solidFill>
                <a:latin typeface="Times New Roman"/>
                <a:cs typeface="Times New Roman"/>
              </a:rPr>
              <a:t>Samer Bou Karam (IOEC </a:t>
            </a:r>
            <a:r>
              <a:rPr lang="en-US" sz="1967" spc="-21" dirty="0">
                <a:solidFill>
                  <a:prstClr val="black"/>
                </a:solidFill>
                <a:latin typeface="Times New Roman"/>
                <a:cs typeface="Times New Roman"/>
              </a:rPr>
              <a:t>411</a:t>
            </a:r>
            <a:r>
              <a:rPr lang="en-US" sz="1967" dirty="0">
                <a:solidFill>
                  <a:prstClr val="black"/>
                </a:solidFill>
                <a:latin typeface="Times New Roman"/>
                <a:cs typeface="Times New Roman"/>
              </a:rPr>
              <a:t>–</a:t>
            </a:r>
            <a:r>
              <a:rPr lang="en-US" sz="1967" u="heavy" spc="4" dirty="0">
                <a:solidFill>
                  <a:srgbClr val="8DC765"/>
                </a:solidFill>
                <a:uFill>
                  <a:solidFill>
                    <a:srgbClr val="8DC765"/>
                  </a:solidFill>
                </a:uFill>
                <a:latin typeface="Times New Roman"/>
                <a:cs typeface="Times New Roman"/>
              </a:rPr>
              <a:t>sb137@aub.edu.lb</a:t>
            </a:r>
            <a:r>
              <a:rPr lang="en-US" sz="1967" spc="4" dirty="0">
                <a:solidFill>
                  <a:prstClr val="black"/>
                </a:solidFill>
                <a:latin typeface="Times New Roman"/>
                <a:cs typeface="Times New Roman"/>
              </a:rPr>
              <a:t>)</a:t>
            </a:r>
            <a:endParaRPr sz="1967" dirty="0">
              <a:solidFill>
                <a:prstClr val="black"/>
              </a:solidFill>
              <a:latin typeface="Times New Roman"/>
              <a:cs typeface="Times New Roman"/>
            </a:endParaRPr>
          </a:p>
        </p:txBody>
      </p:sp>
      <p:pic>
        <p:nvPicPr>
          <p:cNvPr id="6" name="Picture 5">
            <a:extLst>
              <a:ext uri="{FF2B5EF4-FFF2-40B4-BE49-F238E27FC236}">
                <a16:creationId xmlns:a16="http://schemas.microsoft.com/office/drawing/2014/main" id="{11BC5250-F135-AA6B-02E2-C6AB413924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2"/>
          <a:stretch/>
        </p:blipFill>
        <p:spPr>
          <a:xfrm>
            <a:off x="8387567" y="1284413"/>
            <a:ext cx="3557430" cy="4930331"/>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9755" y="526700"/>
            <a:ext cx="3469181" cy="379400"/>
          </a:xfrm>
          <a:prstGeom prst="rect">
            <a:avLst/>
          </a:prstGeom>
        </p:spPr>
        <p:txBody>
          <a:bodyPr vert="horz" wrap="square" lIns="0" tIns="10860" rIns="0" bIns="0" rtlCol="0">
            <a:spAutoFit/>
          </a:bodyPr>
          <a:lstStyle/>
          <a:p>
            <a:pPr marL="10860">
              <a:spcBef>
                <a:spcPts val="86"/>
              </a:spcBef>
            </a:pPr>
            <a:r>
              <a:t>What</a:t>
            </a:r>
            <a:r>
              <a:rPr spc="-21"/>
              <a:t> </a:t>
            </a:r>
            <a:r>
              <a:t>is</a:t>
            </a:r>
            <a:r>
              <a:rPr spc="-21"/>
              <a:t> </a:t>
            </a:r>
            <a:r>
              <a:t>this</a:t>
            </a:r>
            <a:r>
              <a:rPr spc="-21"/>
              <a:t> </a:t>
            </a:r>
            <a:r>
              <a:t>course</a:t>
            </a:r>
            <a:r>
              <a:rPr spc="-21"/>
              <a:t> </a:t>
            </a:r>
            <a:r>
              <a:t>about?</a:t>
            </a:r>
          </a:p>
        </p:txBody>
      </p:sp>
      <p:sp>
        <p:nvSpPr>
          <p:cNvPr id="3" name="object 3"/>
          <p:cNvSpPr txBox="1"/>
          <p:nvPr/>
        </p:nvSpPr>
        <p:spPr>
          <a:xfrm>
            <a:off x="2510972" y="1386871"/>
            <a:ext cx="8374743" cy="4435624"/>
          </a:xfrm>
          <a:prstGeom prst="rect">
            <a:avLst/>
          </a:prstGeom>
        </p:spPr>
        <p:txBody>
          <a:bodyPr vert="horz" wrap="square" lIns="0" tIns="13575" rIns="0" bIns="0" rtlCol="0">
            <a:spAutoFit/>
          </a:bodyPr>
          <a:lstStyle/>
          <a:p>
            <a:pPr marL="249775" marR="4344" indent="-239458" algn="just" defTabSz="781903">
              <a:lnSpc>
                <a:spcPct val="99000"/>
              </a:lnSpc>
              <a:spcBef>
                <a:spcPts val="107"/>
              </a:spcBef>
              <a:buClr>
                <a:srgbClr val="3891A7"/>
              </a:buClr>
              <a:buSzPct val="79166"/>
              <a:buFont typeface="Segoe UI Symbol"/>
              <a:buChar char="⚫"/>
              <a:tabLst>
                <a:tab pos="252490" algn="l"/>
              </a:tabLst>
            </a:pPr>
            <a:r>
              <a:rPr sz="2052" spc="-60" dirty="0">
                <a:solidFill>
                  <a:prstClr val="black"/>
                </a:solidFill>
                <a:latin typeface="Times New Roman"/>
                <a:cs typeface="Times New Roman"/>
              </a:rPr>
              <a:t>We </a:t>
            </a:r>
            <a:r>
              <a:rPr sz="2052" spc="-4" dirty="0">
                <a:solidFill>
                  <a:prstClr val="black"/>
                </a:solidFill>
                <a:latin typeface="Times New Roman"/>
                <a:cs typeface="Times New Roman"/>
              </a:rPr>
              <a:t>want </a:t>
            </a:r>
            <a:r>
              <a:rPr sz="2052" spc="-9" dirty="0">
                <a:solidFill>
                  <a:prstClr val="black"/>
                </a:solidFill>
                <a:latin typeface="Times New Roman"/>
                <a:cs typeface="Times New Roman"/>
              </a:rPr>
              <a:t>robot </a:t>
            </a:r>
            <a:r>
              <a:rPr sz="2052" dirty="0">
                <a:solidFill>
                  <a:prstClr val="black"/>
                </a:solidFill>
                <a:latin typeface="Times New Roman"/>
                <a:cs typeface="Times New Roman"/>
              </a:rPr>
              <a:t>arms (typically </a:t>
            </a:r>
            <a:r>
              <a:rPr sz="2052" spc="-4" dirty="0">
                <a:solidFill>
                  <a:prstClr val="black"/>
                </a:solidFill>
                <a:latin typeface="Times New Roman"/>
                <a:cs typeface="Times New Roman"/>
              </a:rPr>
              <a:t>serial </a:t>
            </a:r>
            <a:r>
              <a:rPr sz="2052" dirty="0">
                <a:solidFill>
                  <a:prstClr val="black"/>
                </a:solidFill>
                <a:latin typeface="Times New Roman"/>
                <a:cs typeface="Times New Roman"/>
              </a:rPr>
              <a:t>manipulator) </a:t>
            </a:r>
            <a:r>
              <a:rPr sz="2052" spc="-4" dirty="0">
                <a:solidFill>
                  <a:prstClr val="black"/>
                </a:solidFill>
                <a:latin typeface="Times New Roman"/>
                <a:cs typeface="Times New Roman"/>
              </a:rPr>
              <a:t>do some </a:t>
            </a:r>
            <a:r>
              <a:rPr sz="2052" spc="-9" dirty="0">
                <a:solidFill>
                  <a:prstClr val="black"/>
                </a:solidFill>
                <a:latin typeface="Times New Roman"/>
                <a:cs typeface="Times New Roman"/>
              </a:rPr>
              <a:t>desired </a:t>
            </a:r>
            <a:r>
              <a:rPr sz="2052" dirty="0">
                <a:solidFill>
                  <a:prstClr val="black"/>
                </a:solidFill>
                <a:latin typeface="Times New Roman"/>
                <a:cs typeface="Times New Roman"/>
              </a:rPr>
              <a:t>task. </a:t>
            </a:r>
            <a:r>
              <a:rPr sz="2052" spc="-97" dirty="0">
                <a:solidFill>
                  <a:prstClr val="black"/>
                </a:solidFill>
                <a:latin typeface="Times New Roman"/>
                <a:cs typeface="Times New Roman"/>
              </a:rPr>
              <a:t>To </a:t>
            </a:r>
            <a:r>
              <a:rPr sz="2052" dirty="0">
                <a:solidFill>
                  <a:prstClr val="black"/>
                </a:solidFill>
                <a:latin typeface="Times New Roman"/>
                <a:cs typeface="Times New Roman"/>
              </a:rPr>
              <a:t>accomplish this, one </a:t>
            </a:r>
            <a:r>
              <a:rPr sz="2052" spc="-4" dirty="0">
                <a:solidFill>
                  <a:prstClr val="black"/>
                </a:solidFill>
                <a:latin typeface="Times New Roman"/>
                <a:cs typeface="Times New Roman"/>
              </a:rPr>
              <a:t>needs </a:t>
            </a:r>
            <a:r>
              <a:rPr sz="2052" dirty="0">
                <a:solidFill>
                  <a:prstClr val="black"/>
                </a:solidFill>
                <a:latin typeface="Times New Roman"/>
                <a:cs typeface="Times New Roman"/>
              </a:rPr>
              <a:t>to </a:t>
            </a:r>
            <a:r>
              <a:rPr sz="2052" spc="-4" dirty="0">
                <a:solidFill>
                  <a:prstClr val="black"/>
                </a:solidFill>
                <a:latin typeface="Times New Roman"/>
                <a:cs typeface="Times New Roman"/>
              </a:rPr>
              <a:t>be well </a:t>
            </a:r>
            <a:r>
              <a:rPr sz="2052" dirty="0">
                <a:solidFill>
                  <a:prstClr val="black"/>
                </a:solidFill>
                <a:latin typeface="Times New Roman"/>
                <a:cs typeface="Times New Roman"/>
              </a:rPr>
              <a:t>versed </a:t>
            </a:r>
            <a:r>
              <a:rPr sz="2052" spc="-500" dirty="0">
                <a:solidFill>
                  <a:prstClr val="black"/>
                </a:solidFill>
                <a:latin typeface="Times New Roman"/>
                <a:cs typeface="Times New Roman"/>
              </a:rPr>
              <a:t> </a:t>
            </a:r>
            <a:r>
              <a:rPr sz="2052" dirty="0">
                <a:solidFill>
                  <a:prstClr val="black"/>
                </a:solidFill>
                <a:latin typeface="Times New Roman"/>
                <a:cs typeface="Times New Roman"/>
              </a:rPr>
              <a:t>in</a:t>
            </a:r>
            <a:r>
              <a:rPr sz="2052" spc="-4" dirty="0">
                <a:solidFill>
                  <a:prstClr val="black"/>
                </a:solidFill>
                <a:latin typeface="Times New Roman"/>
                <a:cs typeface="Times New Roman"/>
              </a:rPr>
              <a:t> </a:t>
            </a:r>
            <a:r>
              <a:rPr sz="2052" dirty="0">
                <a:solidFill>
                  <a:prstClr val="black"/>
                </a:solidFill>
                <a:latin typeface="Times New Roman"/>
                <a:cs typeface="Times New Roman"/>
              </a:rPr>
              <a:t>the following topics</a:t>
            </a:r>
          </a:p>
          <a:p>
            <a:pPr defTabSz="781903">
              <a:spcBef>
                <a:spcPts val="34"/>
              </a:spcBef>
              <a:buClr>
                <a:srgbClr val="3891A7"/>
              </a:buClr>
              <a:buFont typeface="Segoe UI Symbol"/>
              <a:buChar char="⚫"/>
            </a:pPr>
            <a:endParaRPr sz="3036" dirty="0">
              <a:solidFill>
                <a:prstClr val="black"/>
              </a:solidFill>
              <a:latin typeface="Times New Roman"/>
              <a:cs typeface="Times New Roman"/>
            </a:endParaRPr>
          </a:p>
          <a:p>
            <a:pPr marL="252490" indent="-241630" defTabSz="781903">
              <a:buClr>
                <a:srgbClr val="3891A7"/>
              </a:buClr>
              <a:buSzPct val="79166"/>
              <a:buFont typeface="Segoe UI Symbol"/>
              <a:buChar char="⚫"/>
              <a:tabLst>
                <a:tab pos="251947" algn="l"/>
                <a:tab pos="252490" algn="l"/>
              </a:tabLst>
            </a:pPr>
            <a:r>
              <a:rPr sz="2052" b="1" spc="-4" dirty="0">
                <a:solidFill>
                  <a:prstClr val="black"/>
                </a:solidFill>
                <a:latin typeface="Times New Roman"/>
                <a:cs typeface="Times New Roman"/>
              </a:rPr>
              <a:t>Robot</a:t>
            </a:r>
            <a:r>
              <a:rPr sz="2052" b="1" spc="-43" dirty="0">
                <a:solidFill>
                  <a:prstClr val="black"/>
                </a:solidFill>
                <a:latin typeface="Times New Roman"/>
                <a:cs typeface="Times New Roman"/>
              </a:rPr>
              <a:t> </a:t>
            </a:r>
            <a:r>
              <a:rPr sz="2052" b="1" dirty="0">
                <a:solidFill>
                  <a:prstClr val="black"/>
                </a:solidFill>
                <a:latin typeface="Times New Roman"/>
                <a:cs typeface="Times New Roman"/>
              </a:rPr>
              <a:t>modeling</a:t>
            </a:r>
            <a:endParaRPr sz="2052" dirty="0">
              <a:solidFill>
                <a:prstClr val="black"/>
              </a:solidFill>
              <a:latin typeface="Times New Roman"/>
              <a:cs typeface="Times New Roman"/>
            </a:endParaRPr>
          </a:p>
          <a:p>
            <a:pPr marL="484346" lvl="1" indent="-202534" defTabSz="781903">
              <a:spcBef>
                <a:spcPts val="487"/>
              </a:spcBef>
              <a:buClr>
                <a:srgbClr val="3891A7"/>
              </a:buClr>
              <a:buFont typeface="Verdana"/>
              <a:buChar char="◦"/>
              <a:tabLst>
                <a:tab pos="484889" algn="l"/>
              </a:tabLst>
            </a:pPr>
            <a:r>
              <a:rPr sz="2052" spc="-4" dirty="0">
                <a:solidFill>
                  <a:prstClr val="black"/>
                </a:solidFill>
                <a:latin typeface="Times New Roman"/>
                <a:cs typeface="Times New Roman"/>
              </a:rPr>
              <a:t>Kinematics</a:t>
            </a:r>
            <a:endParaRPr sz="2052" dirty="0">
              <a:solidFill>
                <a:prstClr val="black"/>
              </a:solidFill>
              <a:latin typeface="Times New Roman"/>
              <a:cs typeface="Times New Roman"/>
            </a:endParaRPr>
          </a:p>
          <a:p>
            <a:pPr marL="484346" lvl="1" indent="-202534" defTabSz="781903">
              <a:spcBef>
                <a:spcPts val="445"/>
              </a:spcBef>
              <a:buClr>
                <a:srgbClr val="3891A7"/>
              </a:buClr>
              <a:buFont typeface="Verdana"/>
              <a:buChar char="◦"/>
              <a:tabLst>
                <a:tab pos="484889" algn="l"/>
              </a:tabLst>
            </a:pPr>
            <a:r>
              <a:rPr sz="2052" spc="-4" dirty="0">
                <a:solidFill>
                  <a:prstClr val="black"/>
                </a:solidFill>
                <a:latin typeface="Times New Roman"/>
                <a:cs typeface="Times New Roman"/>
              </a:rPr>
              <a:t>Dynamics</a:t>
            </a:r>
            <a:endParaRPr sz="2052" dirty="0">
              <a:solidFill>
                <a:prstClr val="black"/>
              </a:solidFill>
              <a:latin typeface="Times New Roman"/>
              <a:cs typeface="Times New Roman"/>
            </a:endParaRPr>
          </a:p>
          <a:p>
            <a:pPr marL="252490" indent="-241630" defTabSz="781903">
              <a:spcBef>
                <a:spcPts val="487"/>
              </a:spcBef>
              <a:buClr>
                <a:srgbClr val="3891A7"/>
              </a:buClr>
              <a:buSzPct val="79166"/>
              <a:buFont typeface="Segoe UI Symbol"/>
              <a:buChar char="⚫"/>
              <a:tabLst>
                <a:tab pos="251947" algn="l"/>
                <a:tab pos="252490" algn="l"/>
              </a:tabLst>
            </a:pPr>
            <a:r>
              <a:rPr sz="2052" b="1" dirty="0">
                <a:solidFill>
                  <a:prstClr val="black"/>
                </a:solidFill>
                <a:latin typeface="Times New Roman"/>
                <a:cs typeface="Times New Roman"/>
              </a:rPr>
              <a:t>Planning</a:t>
            </a:r>
            <a:endParaRPr sz="2052" dirty="0">
              <a:solidFill>
                <a:prstClr val="black"/>
              </a:solidFill>
              <a:latin typeface="Times New Roman"/>
              <a:cs typeface="Times New Roman"/>
            </a:endParaRPr>
          </a:p>
          <a:p>
            <a:pPr marL="484346" lvl="1" indent="-202534" defTabSz="781903">
              <a:spcBef>
                <a:spcPts val="487"/>
              </a:spcBef>
              <a:buClr>
                <a:srgbClr val="3891A7"/>
              </a:buClr>
              <a:buFont typeface="Verdana"/>
              <a:buChar char="◦"/>
              <a:tabLst>
                <a:tab pos="484889" algn="l"/>
              </a:tabLst>
            </a:pPr>
            <a:r>
              <a:rPr sz="2052" spc="-4" dirty="0">
                <a:solidFill>
                  <a:prstClr val="black"/>
                </a:solidFill>
                <a:latin typeface="Times New Roman"/>
                <a:cs typeface="Times New Roman"/>
              </a:rPr>
              <a:t>Motion</a:t>
            </a:r>
            <a:r>
              <a:rPr sz="2052" spc="-43" dirty="0">
                <a:solidFill>
                  <a:prstClr val="black"/>
                </a:solidFill>
                <a:latin typeface="Times New Roman"/>
                <a:cs typeface="Times New Roman"/>
              </a:rPr>
              <a:t> </a:t>
            </a:r>
            <a:r>
              <a:rPr sz="2052" dirty="0">
                <a:solidFill>
                  <a:prstClr val="black"/>
                </a:solidFill>
                <a:latin typeface="Times New Roman"/>
                <a:cs typeface="Times New Roman"/>
              </a:rPr>
              <a:t>planning</a:t>
            </a:r>
          </a:p>
          <a:p>
            <a:pPr marL="484346" lvl="1" indent="-202534" defTabSz="781903">
              <a:spcBef>
                <a:spcPts val="445"/>
              </a:spcBef>
              <a:buClr>
                <a:srgbClr val="3891A7"/>
              </a:buClr>
              <a:buFont typeface="Verdana"/>
              <a:buChar char="◦"/>
              <a:tabLst>
                <a:tab pos="484889" algn="l"/>
              </a:tabLst>
            </a:pPr>
            <a:r>
              <a:rPr sz="2052" spc="-9" dirty="0">
                <a:solidFill>
                  <a:prstClr val="black"/>
                </a:solidFill>
                <a:latin typeface="Times New Roman"/>
                <a:cs typeface="Times New Roman"/>
              </a:rPr>
              <a:t>Trajectory</a:t>
            </a:r>
            <a:r>
              <a:rPr sz="2052" spc="-34" dirty="0">
                <a:solidFill>
                  <a:prstClr val="black"/>
                </a:solidFill>
                <a:latin typeface="Times New Roman"/>
                <a:cs typeface="Times New Roman"/>
              </a:rPr>
              <a:t> </a:t>
            </a:r>
            <a:r>
              <a:rPr sz="2052" dirty="0">
                <a:solidFill>
                  <a:prstClr val="black"/>
                </a:solidFill>
                <a:latin typeface="Times New Roman"/>
                <a:cs typeface="Times New Roman"/>
              </a:rPr>
              <a:t>generation</a:t>
            </a:r>
          </a:p>
          <a:p>
            <a:pPr marL="252490" indent="-241630" defTabSz="781903">
              <a:spcBef>
                <a:spcPts val="573"/>
              </a:spcBef>
              <a:buClr>
                <a:srgbClr val="3891A7"/>
              </a:buClr>
              <a:buSzPct val="79166"/>
              <a:buFont typeface="Segoe UI Symbol"/>
              <a:buChar char="⚫"/>
              <a:tabLst>
                <a:tab pos="251947" algn="l"/>
                <a:tab pos="252490" algn="l"/>
              </a:tabLst>
            </a:pPr>
            <a:r>
              <a:rPr sz="2052" b="1" spc="-9" dirty="0">
                <a:solidFill>
                  <a:prstClr val="black"/>
                </a:solidFill>
                <a:latin typeface="Times New Roman"/>
                <a:cs typeface="Times New Roman"/>
              </a:rPr>
              <a:t>Control</a:t>
            </a:r>
            <a:endParaRPr sz="2052" dirty="0">
              <a:solidFill>
                <a:prstClr val="black"/>
              </a:solidFill>
              <a:latin typeface="Times New Roman"/>
              <a:cs typeface="Times New Roman"/>
            </a:endParaRPr>
          </a:p>
          <a:p>
            <a:pPr marL="484346" lvl="1" indent="-202534" defTabSz="781903">
              <a:spcBef>
                <a:spcPts val="402"/>
              </a:spcBef>
              <a:buClr>
                <a:srgbClr val="3891A7"/>
              </a:buClr>
              <a:buFont typeface="Verdana"/>
              <a:buChar char="◦"/>
              <a:tabLst>
                <a:tab pos="484889" algn="l"/>
              </a:tabLst>
            </a:pPr>
            <a:r>
              <a:rPr sz="2052" spc="-9" dirty="0">
                <a:solidFill>
                  <a:prstClr val="black"/>
                </a:solidFill>
                <a:latin typeface="Times New Roman"/>
                <a:cs typeface="Times New Roman"/>
              </a:rPr>
              <a:t>Traversing</a:t>
            </a:r>
            <a:r>
              <a:rPr sz="2052" spc="-26" dirty="0">
                <a:solidFill>
                  <a:prstClr val="black"/>
                </a:solidFill>
                <a:latin typeface="Times New Roman"/>
                <a:cs typeface="Times New Roman"/>
              </a:rPr>
              <a:t> </a:t>
            </a:r>
            <a:r>
              <a:rPr sz="2052" dirty="0">
                <a:solidFill>
                  <a:prstClr val="black"/>
                </a:solidFill>
                <a:latin typeface="Times New Roman"/>
                <a:cs typeface="Times New Roman"/>
              </a:rPr>
              <a:t>a</a:t>
            </a:r>
            <a:r>
              <a:rPr sz="2052" spc="-21" dirty="0">
                <a:solidFill>
                  <a:prstClr val="black"/>
                </a:solidFill>
                <a:latin typeface="Times New Roman"/>
                <a:cs typeface="Times New Roman"/>
              </a:rPr>
              <a:t> </a:t>
            </a:r>
            <a:r>
              <a:rPr sz="2052" dirty="0">
                <a:solidFill>
                  <a:prstClr val="black"/>
                </a:solidFill>
                <a:latin typeface="Times New Roman"/>
                <a:cs typeface="Times New Roman"/>
              </a:rPr>
              <a:t>trajectory</a:t>
            </a:r>
          </a:p>
          <a:p>
            <a:pPr marL="484346" lvl="1" indent="-202534" defTabSz="781903">
              <a:spcBef>
                <a:spcPts val="530"/>
              </a:spcBef>
              <a:buClr>
                <a:srgbClr val="3891A7"/>
              </a:buClr>
              <a:buFont typeface="Verdana"/>
              <a:buChar char="◦"/>
              <a:tabLst>
                <a:tab pos="484889" algn="l"/>
              </a:tabLst>
            </a:pPr>
            <a:r>
              <a:rPr sz="2052" spc="-4" dirty="0">
                <a:solidFill>
                  <a:prstClr val="black"/>
                </a:solidFill>
                <a:latin typeface="Times New Roman"/>
                <a:cs typeface="Times New Roman"/>
              </a:rPr>
              <a:t>Motor</a:t>
            </a:r>
            <a:r>
              <a:rPr sz="2052" spc="-26" dirty="0">
                <a:solidFill>
                  <a:prstClr val="black"/>
                </a:solidFill>
                <a:latin typeface="Times New Roman"/>
                <a:cs typeface="Times New Roman"/>
              </a:rPr>
              <a:t> </a:t>
            </a:r>
            <a:r>
              <a:rPr sz="2052" dirty="0">
                <a:solidFill>
                  <a:prstClr val="black"/>
                </a:solidFill>
                <a:latin typeface="Times New Roman"/>
                <a:cs typeface="Times New Roman"/>
              </a:rPr>
              <a:t>controller</a:t>
            </a:r>
            <a:r>
              <a:rPr sz="2052" spc="-17" dirty="0">
                <a:solidFill>
                  <a:prstClr val="black"/>
                </a:solidFill>
                <a:latin typeface="Times New Roman"/>
                <a:cs typeface="Times New Roman"/>
              </a:rPr>
              <a:t> </a:t>
            </a:r>
            <a:r>
              <a:rPr sz="2052" dirty="0">
                <a:solidFill>
                  <a:prstClr val="black"/>
                </a:solidFill>
                <a:latin typeface="Times New Roman"/>
                <a:cs typeface="Times New Roman"/>
              </a:rPr>
              <a:t>for</a:t>
            </a:r>
            <a:r>
              <a:rPr sz="2052" spc="-21" dirty="0">
                <a:solidFill>
                  <a:prstClr val="black"/>
                </a:solidFill>
                <a:latin typeface="Times New Roman"/>
                <a:cs typeface="Times New Roman"/>
              </a:rPr>
              <a:t> </a:t>
            </a:r>
            <a:r>
              <a:rPr sz="2052" dirty="0">
                <a:solidFill>
                  <a:prstClr val="black"/>
                </a:solidFill>
                <a:latin typeface="Times New Roman"/>
                <a:cs typeface="Times New Roman"/>
              </a:rPr>
              <a:t>joints</a:t>
            </a:r>
          </a:p>
        </p:txBody>
      </p:sp>
      <p:pic>
        <p:nvPicPr>
          <p:cNvPr id="4" name="object 4"/>
          <p:cNvPicPr/>
          <p:nvPr/>
        </p:nvPicPr>
        <p:blipFill>
          <a:blip r:embed="rId2" cstate="print">
            <a:clrChange>
              <a:clrFrom>
                <a:srgbClr val="FDFDFD"/>
              </a:clrFrom>
              <a:clrTo>
                <a:srgbClr val="FDFDFD">
                  <a:alpha val="0"/>
                </a:srgbClr>
              </a:clrTo>
            </a:clrChange>
          </a:blip>
          <a:stretch>
            <a:fillRect/>
          </a:stretch>
        </p:blipFill>
        <p:spPr>
          <a:xfrm>
            <a:off x="7479339" y="2133081"/>
            <a:ext cx="2680831" cy="41701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4831" y="479184"/>
            <a:ext cx="2091066" cy="379400"/>
          </a:xfrm>
          <a:prstGeom prst="rect">
            <a:avLst/>
          </a:prstGeom>
        </p:spPr>
        <p:txBody>
          <a:bodyPr vert="horz" wrap="square" lIns="0" tIns="10860" rIns="0" bIns="0" rtlCol="0">
            <a:spAutoFit/>
          </a:bodyPr>
          <a:lstStyle/>
          <a:p>
            <a:pPr marL="10860">
              <a:spcBef>
                <a:spcPts val="86"/>
              </a:spcBef>
            </a:pPr>
            <a:r>
              <a:rPr spc="-4"/>
              <a:t>Robot</a:t>
            </a:r>
            <a:r>
              <a:rPr spc="-77"/>
              <a:t> </a:t>
            </a:r>
            <a:r>
              <a:t>modeling</a:t>
            </a:r>
          </a:p>
        </p:txBody>
      </p:sp>
      <p:sp>
        <p:nvSpPr>
          <p:cNvPr id="3" name="object 3"/>
          <p:cNvSpPr txBox="1"/>
          <p:nvPr/>
        </p:nvSpPr>
        <p:spPr>
          <a:xfrm>
            <a:off x="2643356" y="1187776"/>
            <a:ext cx="6998635" cy="1052184"/>
          </a:xfrm>
          <a:prstGeom prst="rect">
            <a:avLst/>
          </a:prstGeom>
        </p:spPr>
        <p:txBody>
          <a:bodyPr vert="horz" wrap="square" lIns="0" tIns="64616" rIns="0" bIns="0" rtlCol="0">
            <a:spAutoFit/>
          </a:bodyPr>
          <a:lstStyle/>
          <a:p>
            <a:pPr marL="252490" indent="-241630" algn="just" defTabSz="781903">
              <a:spcBef>
                <a:spcPts val="509"/>
              </a:spcBef>
              <a:buClr>
                <a:srgbClr val="3891A7"/>
              </a:buClr>
              <a:buSzPct val="79166"/>
              <a:buFont typeface="Segoe UI Symbol"/>
              <a:buChar char="⚫"/>
              <a:tabLst>
                <a:tab pos="252490" algn="l"/>
              </a:tabLst>
            </a:pPr>
            <a:r>
              <a:rPr sz="2052" b="1" dirty="0">
                <a:solidFill>
                  <a:prstClr val="black"/>
                </a:solidFill>
                <a:latin typeface="Times New Roman"/>
                <a:cs typeface="Times New Roman"/>
              </a:rPr>
              <a:t>Kinematics:</a:t>
            </a:r>
            <a:r>
              <a:rPr sz="2052" b="1" spc="-9" dirty="0">
                <a:solidFill>
                  <a:prstClr val="black"/>
                </a:solidFill>
                <a:latin typeface="Times New Roman"/>
                <a:cs typeface="Times New Roman"/>
              </a:rPr>
              <a:t> </a:t>
            </a:r>
            <a:r>
              <a:rPr sz="2052" dirty="0">
                <a:solidFill>
                  <a:prstClr val="black"/>
                </a:solidFill>
                <a:latin typeface="Times New Roman"/>
                <a:cs typeface="Times New Roman"/>
              </a:rPr>
              <a:t>is</a:t>
            </a:r>
            <a:r>
              <a:rPr sz="2052" spc="-9" dirty="0">
                <a:solidFill>
                  <a:prstClr val="black"/>
                </a:solidFill>
                <a:latin typeface="Times New Roman"/>
                <a:cs typeface="Times New Roman"/>
              </a:rPr>
              <a:t> </a:t>
            </a:r>
            <a:r>
              <a:rPr sz="2052" dirty="0">
                <a:solidFill>
                  <a:prstClr val="black"/>
                </a:solidFill>
                <a:latin typeface="Times New Roman"/>
                <a:cs typeface="Times New Roman"/>
              </a:rPr>
              <a:t>the</a:t>
            </a:r>
            <a:r>
              <a:rPr sz="2052" spc="-4" dirty="0">
                <a:solidFill>
                  <a:prstClr val="black"/>
                </a:solidFill>
                <a:latin typeface="Times New Roman"/>
                <a:cs typeface="Times New Roman"/>
              </a:rPr>
              <a:t> study</a:t>
            </a:r>
            <a:r>
              <a:rPr sz="2052" spc="-13" dirty="0">
                <a:solidFill>
                  <a:prstClr val="black"/>
                </a:solidFill>
                <a:latin typeface="Times New Roman"/>
                <a:cs typeface="Times New Roman"/>
              </a:rPr>
              <a:t> </a:t>
            </a:r>
            <a:r>
              <a:rPr sz="2052" dirty="0">
                <a:solidFill>
                  <a:prstClr val="black"/>
                </a:solidFill>
                <a:latin typeface="Times New Roman"/>
                <a:cs typeface="Times New Roman"/>
              </a:rPr>
              <a:t>of</a:t>
            </a:r>
            <a:r>
              <a:rPr sz="2052" spc="-4" dirty="0">
                <a:solidFill>
                  <a:prstClr val="black"/>
                </a:solidFill>
                <a:latin typeface="Times New Roman"/>
                <a:cs typeface="Times New Roman"/>
              </a:rPr>
              <a:t> </a:t>
            </a:r>
            <a:r>
              <a:rPr sz="2052" dirty="0">
                <a:solidFill>
                  <a:prstClr val="black"/>
                </a:solidFill>
                <a:latin typeface="Times New Roman"/>
                <a:cs typeface="Times New Roman"/>
              </a:rPr>
              <a:t>motion</a:t>
            </a:r>
            <a:r>
              <a:rPr sz="2052" spc="-9" dirty="0">
                <a:solidFill>
                  <a:prstClr val="black"/>
                </a:solidFill>
                <a:latin typeface="Times New Roman"/>
                <a:cs typeface="Times New Roman"/>
              </a:rPr>
              <a:t> </a:t>
            </a:r>
            <a:r>
              <a:rPr sz="2052" spc="-4" dirty="0">
                <a:solidFill>
                  <a:prstClr val="black"/>
                </a:solidFill>
                <a:latin typeface="Times New Roman"/>
                <a:cs typeface="Times New Roman"/>
              </a:rPr>
              <a:t>without</a:t>
            </a:r>
            <a:r>
              <a:rPr sz="2052" spc="-13" dirty="0">
                <a:solidFill>
                  <a:prstClr val="black"/>
                </a:solidFill>
                <a:latin typeface="Times New Roman"/>
                <a:cs typeface="Times New Roman"/>
              </a:rPr>
              <a:t> </a:t>
            </a:r>
            <a:r>
              <a:rPr sz="2052" dirty="0">
                <a:solidFill>
                  <a:prstClr val="black"/>
                </a:solidFill>
                <a:latin typeface="Times New Roman"/>
                <a:cs typeface="Times New Roman"/>
              </a:rPr>
              <a:t>a</a:t>
            </a:r>
            <a:r>
              <a:rPr sz="2052" spc="-4" dirty="0">
                <a:solidFill>
                  <a:prstClr val="black"/>
                </a:solidFill>
                <a:latin typeface="Times New Roman"/>
                <a:cs typeface="Times New Roman"/>
              </a:rPr>
              <a:t> </a:t>
            </a:r>
            <a:r>
              <a:rPr sz="2052" dirty="0">
                <a:solidFill>
                  <a:prstClr val="black"/>
                </a:solidFill>
                <a:latin typeface="Times New Roman"/>
                <a:cs typeface="Times New Roman"/>
              </a:rPr>
              <a:t>regard</a:t>
            </a:r>
            <a:r>
              <a:rPr sz="2052" spc="-9" dirty="0">
                <a:solidFill>
                  <a:prstClr val="black"/>
                </a:solidFill>
                <a:latin typeface="Times New Roman"/>
                <a:cs typeface="Times New Roman"/>
              </a:rPr>
              <a:t> </a:t>
            </a:r>
            <a:r>
              <a:rPr sz="2052" dirty="0">
                <a:solidFill>
                  <a:prstClr val="black"/>
                </a:solidFill>
                <a:latin typeface="Times New Roman"/>
                <a:cs typeface="Times New Roman"/>
              </a:rPr>
              <a:t>to</a:t>
            </a:r>
            <a:r>
              <a:rPr sz="2052" spc="-4" dirty="0">
                <a:solidFill>
                  <a:prstClr val="black"/>
                </a:solidFill>
                <a:latin typeface="Times New Roman"/>
                <a:cs typeface="Times New Roman"/>
              </a:rPr>
              <a:t> </a:t>
            </a:r>
            <a:r>
              <a:rPr sz="2052" dirty="0">
                <a:solidFill>
                  <a:prstClr val="black"/>
                </a:solidFill>
                <a:latin typeface="Times New Roman"/>
                <a:cs typeface="Times New Roman"/>
              </a:rPr>
              <a:t>forces.</a:t>
            </a:r>
          </a:p>
          <a:p>
            <a:pPr marL="695025" marR="4344" indent="-195476" algn="just" defTabSz="781903">
              <a:lnSpc>
                <a:spcPct val="101099"/>
              </a:lnSpc>
              <a:spcBef>
                <a:spcPts val="398"/>
              </a:spcBef>
            </a:pPr>
            <a:r>
              <a:rPr sz="2052" spc="-1313" dirty="0">
                <a:solidFill>
                  <a:srgbClr val="FEB80A"/>
                </a:solidFill>
                <a:latin typeface="Segoe UI Symbol"/>
                <a:cs typeface="Segoe UI Symbol"/>
              </a:rPr>
              <a:t>🞄</a:t>
            </a:r>
            <a:r>
              <a:rPr sz="2052" spc="235" dirty="0">
                <a:solidFill>
                  <a:srgbClr val="FEB80A"/>
                </a:solidFill>
                <a:latin typeface="Segoe UI Symbol"/>
                <a:cs typeface="Segoe UI Symbol"/>
              </a:rPr>
              <a:t> </a:t>
            </a:r>
            <a:r>
              <a:rPr sz="2052" spc="-4" dirty="0">
                <a:solidFill>
                  <a:prstClr val="black"/>
                </a:solidFill>
                <a:latin typeface="Times New Roman"/>
                <a:cs typeface="Times New Roman"/>
              </a:rPr>
              <a:t>Knowin</a:t>
            </a:r>
            <a:r>
              <a:rPr sz="2052" dirty="0">
                <a:solidFill>
                  <a:prstClr val="black"/>
                </a:solidFill>
                <a:latin typeface="Times New Roman"/>
                <a:cs typeface="Times New Roman"/>
              </a:rPr>
              <a:t>g</a:t>
            </a:r>
            <a:r>
              <a:rPr sz="2052" spc="-4" dirty="0">
                <a:solidFill>
                  <a:prstClr val="black"/>
                </a:solidFill>
                <a:latin typeface="Times New Roman"/>
                <a:cs typeface="Times New Roman"/>
              </a:rPr>
              <a:t> </a:t>
            </a:r>
            <a:r>
              <a:rPr sz="2052" dirty="0">
                <a:solidFill>
                  <a:prstClr val="black"/>
                </a:solidFill>
                <a:latin typeface="Times New Roman"/>
                <a:cs typeface="Times New Roman"/>
              </a:rPr>
              <a:t>the geometry of the links and the type of the joints  are enough to locate any point </a:t>
            </a:r>
            <a:r>
              <a:rPr sz="2052" spc="-500" dirty="0">
                <a:solidFill>
                  <a:prstClr val="black"/>
                </a:solidFill>
                <a:latin typeface="Times New Roman"/>
                <a:cs typeface="Times New Roman"/>
              </a:rPr>
              <a:t> </a:t>
            </a:r>
            <a:r>
              <a:rPr sz="2052" dirty="0">
                <a:solidFill>
                  <a:prstClr val="black"/>
                </a:solidFill>
                <a:latin typeface="Times New Roman"/>
                <a:cs typeface="Times New Roman"/>
              </a:rPr>
              <a:t>on</a:t>
            </a:r>
            <a:r>
              <a:rPr sz="2052" spc="-4" dirty="0">
                <a:solidFill>
                  <a:prstClr val="black"/>
                </a:solidFill>
                <a:latin typeface="Times New Roman"/>
                <a:cs typeface="Times New Roman"/>
              </a:rPr>
              <a:t> </a:t>
            </a:r>
            <a:r>
              <a:rPr sz="2052" dirty="0">
                <a:solidFill>
                  <a:prstClr val="black"/>
                </a:solidFill>
                <a:latin typeface="Times New Roman"/>
                <a:cs typeface="Times New Roman"/>
              </a:rPr>
              <a:t>the robot</a:t>
            </a:r>
          </a:p>
        </p:txBody>
      </p:sp>
      <p:sp>
        <p:nvSpPr>
          <p:cNvPr id="4" name="object 4"/>
          <p:cNvSpPr txBox="1"/>
          <p:nvPr/>
        </p:nvSpPr>
        <p:spPr>
          <a:xfrm>
            <a:off x="2643354" y="5120305"/>
            <a:ext cx="7669046" cy="1709865"/>
          </a:xfrm>
          <a:prstGeom prst="rect">
            <a:avLst/>
          </a:prstGeom>
        </p:spPr>
        <p:txBody>
          <a:bodyPr vert="horz" wrap="square" lIns="0" tIns="75476" rIns="0" bIns="0" rtlCol="0">
            <a:spAutoFit/>
          </a:bodyPr>
          <a:lstStyle/>
          <a:p>
            <a:pPr marL="252490" indent="-241630" algn="just" defTabSz="781903">
              <a:spcBef>
                <a:spcPts val="594"/>
              </a:spcBef>
              <a:buClr>
                <a:srgbClr val="3891A7"/>
              </a:buClr>
              <a:buSzPct val="79166"/>
              <a:buFont typeface="Segoe UI Symbol"/>
              <a:buChar char="⚫"/>
              <a:tabLst>
                <a:tab pos="252490" algn="l"/>
              </a:tabLst>
            </a:pPr>
            <a:r>
              <a:rPr sz="2052" b="1" spc="-4" dirty="0">
                <a:solidFill>
                  <a:prstClr val="black"/>
                </a:solidFill>
                <a:latin typeface="Times New Roman"/>
                <a:cs typeface="Times New Roman"/>
              </a:rPr>
              <a:t>Dynamics:</a:t>
            </a:r>
            <a:r>
              <a:rPr sz="2052" b="1" spc="-13" dirty="0">
                <a:solidFill>
                  <a:prstClr val="black"/>
                </a:solidFill>
                <a:latin typeface="Times New Roman"/>
                <a:cs typeface="Times New Roman"/>
              </a:rPr>
              <a:t> </a:t>
            </a:r>
            <a:r>
              <a:rPr sz="2052" dirty="0">
                <a:solidFill>
                  <a:prstClr val="black"/>
                </a:solidFill>
                <a:latin typeface="Times New Roman"/>
                <a:cs typeface="Times New Roman"/>
              </a:rPr>
              <a:t>is</a:t>
            </a:r>
            <a:r>
              <a:rPr sz="2052" spc="-9" dirty="0">
                <a:solidFill>
                  <a:prstClr val="black"/>
                </a:solidFill>
                <a:latin typeface="Times New Roman"/>
                <a:cs typeface="Times New Roman"/>
              </a:rPr>
              <a:t> </a:t>
            </a:r>
            <a:r>
              <a:rPr lang="en-US" sz="2052" dirty="0">
                <a:solidFill>
                  <a:prstClr val="black"/>
                </a:solidFill>
                <a:latin typeface="Times New Roman"/>
                <a:cs typeface="Times New Roman"/>
              </a:rPr>
              <a:t>the</a:t>
            </a:r>
            <a:r>
              <a:rPr lang="en-US" sz="2052" spc="-4" dirty="0">
                <a:solidFill>
                  <a:prstClr val="black"/>
                </a:solidFill>
                <a:latin typeface="Times New Roman"/>
                <a:cs typeface="Times New Roman"/>
              </a:rPr>
              <a:t> study</a:t>
            </a:r>
            <a:r>
              <a:rPr lang="en-US" sz="2052" spc="-13" dirty="0">
                <a:solidFill>
                  <a:prstClr val="black"/>
                </a:solidFill>
                <a:latin typeface="Times New Roman"/>
                <a:cs typeface="Times New Roman"/>
              </a:rPr>
              <a:t> </a:t>
            </a:r>
            <a:r>
              <a:rPr lang="en-US" sz="2052" dirty="0">
                <a:solidFill>
                  <a:prstClr val="black"/>
                </a:solidFill>
                <a:latin typeface="Times New Roman"/>
                <a:cs typeface="Times New Roman"/>
              </a:rPr>
              <a:t>of</a:t>
            </a:r>
            <a:r>
              <a:rPr lang="en-US" sz="2052" spc="-4" dirty="0">
                <a:solidFill>
                  <a:prstClr val="black"/>
                </a:solidFill>
                <a:latin typeface="Times New Roman"/>
                <a:cs typeface="Times New Roman"/>
              </a:rPr>
              <a:t> </a:t>
            </a:r>
            <a:r>
              <a:rPr lang="en-US" sz="2052" dirty="0">
                <a:solidFill>
                  <a:prstClr val="black"/>
                </a:solidFill>
                <a:latin typeface="Times New Roman"/>
                <a:cs typeface="Times New Roman"/>
              </a:rPr>
              <a:t>motion</a:t>
            </a:r>
            <a:r>
              <a:rPr lang="en-US" sz="2052" spc="-9" dirty="0">
                <a:solidFill>
                  <a:prstClr val="black"/>
                </a:solidFill>
                <a:latin typeface="Times New Roman"/>
                <a:cs typeface="Times New Roman"/>
              </a:rPr>
              <a:t> considering </a:t>
            </a:r>
            <a:r>
              <a:rPr sz="2052" dirty="0">
                <a:solidFill>
                  <a:prstClr val="black"/>
                </a:solidFill>
                <a:latin typeface="Times New Roman"/>
                <a:cs typeface="Times New Roman"/>
              </a:rPr>
              <a:t>the</a:t>
            </a:r>
            <a:r>
              <a:rPr sz="2052" spc="-4" dirty="0">
                <a:solidFill>
                  <a:prstClr val="black"/>
                </a:solidFill>
                <a:latin typeface="Times New Roman"/>
                <a:cs typeface="Times New Roman"/>
              </a:rPr>
              <a:t> </a:t>
            </a:r>
            <a:r>
              <a:rPr sz="2052" spc="-9" dirty="0">
                <a:solidFill>
                  <a:prstClr val="black"/>
                </a:solidFill>
                <a:latin typeface="Times New Roman"/>
                <a:cs typeface="Times New Roman"/>
              </a:rPr>
              <a:t>effect </a:t>
            </a:r>
            <a:r>
              <a:rPr sz="2052" dirty="0">
                <a:solidFill>
                  <a:prstClr val="black"/>
                </a:solidFill>
                <a:latin typeface="Times New Roman"/>
                <a:cs typeface="Times New Roman"/>
              </a:rPr>
              <a:t>of</a:t>
            </a:r>
            <a:r>
              <a:rPr sz="2052" spc="-4" dirty="0">
                <a:solidFill>
                  <a:prstClr val="black"/>
                </a:solidFill>
                <a:latin typeface="Times New Roman"/>
                <a:cs typeface="Times New Roman"/>
              </a:rPr>
              <a:t> </a:t>
            </a:r>
            <a:r>
              <a:rPr sz="2052" dirty="0">
                <a:solidFill>
                  <a:prstClr val="black"/>
                </a:solidFill>
                <a:latin typeface="Times New Roman"/>
                <a:cs typeface="Times New Roman"/>
              </a:rPr>
              <a:t>forces</a:t>
            </a:r>
            <a:r>
              <a:rPr sz="2052" spc="-9" dirty="0">
                <a:solidFill>
                  <a:prstClr val="black"/>
                </a:solidFill>
                <a:latin typeface="Times New Roman"/>
                <a:cs typeface="Times New Roman"/>
              </a:rPr>
              <a:t> </a:t>
            </a:r>
            <a:r>
              <a:rPr sz="2052" dirty="0">
                <a:solidFill>
                  <a:prstClr val="black"/>
                </a:solidFill>
                <a:latin typeface="Times New Roman"/>
                <a:cs typeface="Times New Roman"/>
              </a:rPr>
              <a:t>on</a:t>
            </a:r>
            <a:r>
              <a:rPr sz="2052" spc="-4" dirty="0">
                <a:solidFill>
                  <a:prstClr val="black"/>
                </a:solidFill>
                <a:latin typeface="Times New Roman"/>
                <a:cs typeface="Times New Roman"/>
              </a:rPr>
              <a:t> </a:t>
            </a:r>
            <a:r>
              <a:rPr sz="2052" dirty="0">
                <a:solidFill>
                  <a:prstClr val="black"/>
                </a:solidFill>
                <a:latin typeface="Times New Roman"/>
                <a:cs typeface="Times New Roman"/>
              </a:rPr>
              <a:t>a</a:t>
            </a:r>
            <a:r>
              <a:rPr sz="2052" spc="-9" dirty="0">
                <a:solidFill>
                  <a:prstClr val="black"/>
                </a:solidFill>
                <a:latin typeface="Times New Roman"/>
                <a:cs typeface="Times New Roman"/>
              </a:rPr>
              <a:t> </a:t>
            </a:r>
            <a:r>
              <a:rPr sz="2052" dirty="0">
                <a:solidFill>
                  <a:prstClr val="black"/>
                </a:solidFill>
                <a:latin typeface="Times New Roman"/>
                <a:cs typeface="Times New Roman"/>
              </a:rPr>
              <a:t>mechanical</a:t>
            </a:r>
            <a:r>
              <a:rPr sz="2052" spc="-4" dirty="0">
                <a:solidFill>
                  <a:prstClr val="black"/>
                </a:solidFill>
                <a:latin typeface="Times New Roman"/>
                <a:cs typeface="Times New Roman"/>
              </a:rPr>
              <a:t> system</a:t>
            </a:r>
            <a:endParaRPr sz="2052" dirty="0">
              <a:solidFill>
                <a:prstClr val="black"/>
              </a:solidFill>
              <a:latin typeface="Times New Roman"/>
              <a:cs typeface="Times New Roman"/>
            </a:endParaRPr>
          </a:p>
          <a:p>
            <a:pPr marL="695025" marR="4344" indent="-195476" algn="just" defTabSz="781903">
              <a:lnSpc>
                <a:spcPct val="99400"/>
              </a:lnSpc>
              <a:spcBef>
                <a:spcPts val="522"/>
              </a:spcBef>
            </a:pPr>
            <a:r>
              <a:rPr sz="2052" spc="-1313" dirty="0">
                <a:solidFill>
                  <a:srgbClr val="FEB80A"/>
                </a:solidFill>
                <a:latin typeface="Segoe UI Symbol"/>
                <a:cs typeface="Segoe UI Symbol"/>
              </a:rPr>
              <a:t>🞄</a:t>
            </a:r>
            <a:r>
              <a:rPr sz="2052" spc="235" dirty="0">
                <a:solidFill>
                  <a:srgbClr val="FEB80A"/>
                </a:solidFill>
                <a:latin typeface="Segoe UI Symbol"/>
                <a:cs typeface="Segoe UI Symbol"/>
              </a:rPr>
              <a:t> </a:t>
            </a:r>
            <a:r>
              <a:rPr sz="2052" spc="-4" dirty="0">
                <a:solidFill>
                  <a:prstClr val="black"/>
                </a:solidFill>
                <a:latin typeface="Times New Roman"/>
                <a:cs typeface="Times New Roman"/>
              </a:rPr>
              <a:t>Knowin</a:t>
            </a:r>
            <a:r>
              <a:rPr sz="2052" dirty="0">
                <a:solidFill>
                  <a:prstClr val="black"/>
                </a:solidFill>
                <a:latin typeface="Times New Roman"/>
                <a:cs typeface="Times New Roman"/>
              </a:rPr>
              <a:t>g</a:t>
            </a:r>
            <a:r>
              <a:rPr sz="2052" spc="-4" dirty="0">
                <a:solidFill>
                  <a:prstClr val="black"/>
                </a:solidFill>
                <a:latin typeface="Times New Roman"/>
                <a:cs typeface="Times New Roman"/>
              </a:rPr>
              <a:t> </a:t>
            </a:r>
            <a:r>
              <a:rPr sz="2052" dirty="0">
                <a:solidFill>
                  <a:prstClr val="black"/>
                </a:solidFill>
                <a:latin typeface="Times New Roman"/>
                <a:cs typeface="Times New Roman"/>
              </a:rPr>
              <a:t>the mass and inertia of the links, the motion of the  robotic</a:t>
            </a:r>
            <a:r>
              <a:rPr sz="2052" spc="-13" dirty="0">
                <a:solidFill>
                  <a:prstClr val="black"/>
                </a:solidFill>
                <a:latin typeface="Times New Roman"/>
                <a:cs typeface="Times New Roman"/>
              </a:rPr>
              <a:t> </a:t>
            </a:r>
            <a:r>
              <a:rPr sz="2052" spc="-4" dirty="0">
                <a:solidFill>
                  <a:prstClr val="black"/>
                </a:solidFill>
                <a:latin typeface="Times New Roman"/>
                <a:cs typeface="Times New Roman"/>
              </a:rPr>
              <a:t>system</a:t>
            </a:r>
            <a:r>
              <a:rPr sz="2052" spc="-13" dirty="0">
                <a:solidFill>
                  <a:prstClr val="black"/>
                </a:solidFill>
                <a:latin typeface="Times New Roman"/>
                <a:cs typeface="Times New Roman"/>
              </a:rPr>
              <a:t> </a:t>
            </a:r>
            <a:r>
              <a:rPr sz="2052" dirty="0">
                <a:solidFill>
                  <a:prstClr val="black"/>
                </a:solidFill>
                <a:latin typeface="Times New Roman"/>
                <a:cs typeface="Times New Roman"/>
              </a:rPr>
              <a:t>can</a:t>
            </a:r>
            <a:r>
              <a:rPr sz="2052" spc="-9" dirty="0">
                <a:solidFill>
                  <a:prstClr val="black"/>
                </a:solidFill>
                <a:latin typeface="Times New Roman"/>
                <a:cs typeface="Times New Roman"/>
              </a:rPr>
              <a:t> </a:t>
            </a:r>
            <a:r>
              <a:rPr sz="2052" dirty="0">
                <a:solidFill>
                  <a:prstClr val="black"/>
                </a:solidFill>
                <a:latin typeface="Times New Roman"/>
                <a:cs typeface="Times New Roman"/>
              </a:rPr>
              <a:t>be</a:t>
            </a:r>
            <a:r>
              <a:rPr sz="2052" spc="-9" dirty="0">
                <a:solidFill>
                  <a:prstClr val="black"/>
                </a:solidFill>
                <a:latin typeface="Times New Roman"/>
                <a:cs typeface="Times New Roman"/>
              </a:rPr>
              <a:t> </a:t>
            </a:r>
            <a:r>
              <a:rPr sz="2052" dirty="0">
                <a:solidFill>
                  <a:prstClr val="black"/>
                </a:solidFill>
                <a:latin typeface="Times New Roman"/>
                <a:cs typeface="Times New Roman"/>
              </a:rPr>
              <a:t>described</a:t>
            </a:r>
            <a:r>
              <a:rPr sz="2052" spc="-9" dirty="0">
                <a:solidFill>
                  <a:prstClr val="black"/>
                </a:solidFill>
                <a:latin typeface="Times New Roman"/>
                <a:cs typeface="Times New Roman"/>
              </a:rPr>
              <a:t> </a:t>
            </a:r>
            <a:r>
              <a:rPr sz="2052" dirty="0">
                <a:solidFill>
                  <a:prstClr val="black"/>
                </a:solidFill>
                <a:latin typeface="Times New Roman"/>
                <a:cs typeface="Times New Roman"/>
              </a:rPr>
              <a:t>provided</a:t>
            </a:r>
            <a:r>
              <a:rPr sz="2052" spc="-9" dirty="0">
                <a:solidFill>
                  <a:prstClr val="black"/>
                </a:solidFill>
                <a:latin typeface="Times New Roman"/>
                <a:cs typeface="Times New Roman"/>
              </a:rPr>
              <a:t> </a:t>
            </a:r>
            <a:r>
              <a:rPr sz="2052" dirty="0">
                <a:solidFill>
                  <a:prstClr val="black"/>
                </a:solidFill>
                <a:latin typeface="Times New Roman"/>
                <a:cs typeface="Times New Roman"/>
              </a:rPr>
              <a:t>that</a:t>
            </a:r>
            <a:r>
              <a:rPr sz="2052" spc="-9" dirty="0">
                <a:solidFill>
                  <a:prstClr val="black"/>
                </a:solidFill>
                <a:latin typeface="Times New Roman"/>
                <a:cs typeface="Times New Roman"/>
              </a:rPr>
              <a:t> </a:t>
            </a:r>
            <a:r>
              <a:rPr sz="2052" dirty="0">
                <a:solidFill>
                  <a:prstClr val="black"/>
                </a:solidFill>
                <a:latin typeface="Times New Roman"/>
                <a:cs typeface="Times New Roman"/>
              </a:rPr>
              <a:t>one</a:t>
            </a:r>
            <a:r>
              <a:rPr sz="2052" spc="-9" dirty="0">
                <a:solidFill>
                  <a:prstClr val="black"/>
                </a:solidFill>
                <a:latin typeface="Times New Roman"/>
                <a:cs typeface="Times New Roman"/>
              </a:rPr>
              <a:t> </a:t>
            </a:r>
            <a:r>
              <a:rPr sz="2052" dirty="0">
                <a:solidFill>
                  <a:prstClr val="black"/>
                </a:solidFill>
                <a:latin typeface="Times New Roman"/>
                <a:cs typeface="Times New Roman"/>
              </a:rPr>
              <a:t>knows</a:t>
            </a:r>
            <a:r>
              <a:rPr sz="2052" spc="-9" dirty="0">
                <a:solidFill>
                  <a:prstClr val="black"/>
                </a:solidFill>
                <a:latin typeface="Times New Roman"/>
                <a:cs typeface="Times New Roman"/>
              </a:rPr>
              <a:t> </a:t>
            </a:r>
            <a:r>
              <a:rPr sz="2052" dirty="0">
                <a:solidFill>
                  <a:prstClr val="black"/>
                </a:solidFill>
                <a:latin typeface="Times New Roman"/>
                <a:cs typeface="Times New Roman"/>
              </a:rPr>
              <a:t>the </a:t>
            </a:r>
            <a:r>
              <a:rPr sz="2052" spc="-505" dirty="0">
                <a:solidFill>
                  <a:prstClr val="black"/>
                </a:solidFill>
                <a:latin typeface="Times New Roman"/>
                <a:cs typeface="Times New Roman"/>
              </a:rPr>
              <a:t> </a:t>
            </a:r>
            <a:r>
              <a:rPr sz="2052" dirty="0">
                <a:solidFill>
                  <a:prstClr val="black"/>
                </a:solidFill>
                <a:latin typeface="Times New Roman"/>
                <a:cs typeface="Times New Roman"/>
              </a:rPr>
              <a:t>external</a:t>
            </a:r>
            <a:r>
              <a:rPr sz="2052" spc="-4" dirty="0">
                <a:solidFill>
                  <a:prstClr val="black"/>
                </a:solidFill>
                <a:latin typeface="Times New Roman"/>
                <a:cs typeface="Times New Roman"/>
              </a:rPr>
              <a:t> </a:t>
            </a:r>
            <a:r>
              <a:rPr sz="2052" dirty="0">
                <a:solidFill>
                  <a:prstClr val="black"/>
                </a:solidFill>
                <a:latin typeface="Times New Roman"/>
                <a:cs typeface="Times New Roman"/>
              </a:rPr>
              <a:t>forces acting</a:t>
            </a:r>
            <a:r>
              <a:rPr sz="2052" spc="-4" dirty="0">
                <a:solidFill>
                  <a:prstClr val="black"/>
                </a:solidFill>
                <a:latin typeface="Times New Roman"/>
                <a:cs typeface="Times New Roman"/>
              </a:rPr>
              <a:t> </a:t>
            </a:r>
            <a:r>
              <a:rPr sz="2052" dirty="0">
                <a:solidFill>
                  <a:prstClr val="black"/>
                </a:solidFill>
                <a:latin typeface="Times New Roman"/>
                <a:cs typeface="Times New Roman"/>
              </a:rPr>
              <a:t>on the</a:t>
            </a:r>
            <a:r>
              <a:rPr sz="2052" spc="-4" dirty="0">
                <a:solidFill>
                  <a:prstClr val="black"/>
                </a:solidFill>
                <a:latin typeface="Times New Roman"/>
                <a:cs typeface="Times New Roman"/>
              </a:rPr>
              <a:t> </a:t>
            </a:r>
            <a:r>
              <a:rPr sz="2052" dirty="0">
                <a:solidFill>
                  <a:prstClr val="black"/>
                </a:solidFill>
                <a:latin typeface="Times New Roman"/>
                <a:cs typeface="Times New Roman"/>
              </a:rPr>
              <a:t>robot.</a:t>
            </a:r>
          </a:p>
        </p:txBody>
      </p:sp>
      <p:pic>
        <p:nvPicPr>
          <p:cNvPr id="5" name="object 5"/>
          <p:cNvPicPr/>
          <p:nvPr/>
        </p:nvPicPr>
        <p:blipFill>
          <a:blip r:embed="rId2" cstate="email">
            <a:extLst>
              <a:ext uri="{28A0092B-C50C-407E-A947-70E740481C1C}">
                <a14:useLocalDpi xmlns:a14="http://schemas.microsoft.com/office/drawing/2010/main"/>
              </a:ext>
            </a:extLst>
          </a:blip>
          <a:stretch>
            <a:fillRect/>
          </a:stretch>
        </p:blipFill>
        <p:spPr>
          <a:xfrm>
            <a:off x="2841171" y="2495170"/>
            <a:ext cx="2932162" cy="2614098"/>
          </a:xfrm>
          <a:prstGeom prst="rect">
            <a:avLst/>
          </a:prstGeom>
        </p:spPr>
      </p:pic>
      <p:pic>
        <p:nvPicPr>
          <p:cNvPr id="9" name="Picture 8">
            <a:extLst>
              <a:ext uri="{FF2B5EF4-FFF2-40B4-BE49-F238E27FC236}">
                <a16:creationId xmlns:a16="http://schemas.microsoft.com/office/drawing/2014/main" id="{BC2660EF-D0BA-E15C-BF96-4CF763CF8C42}"/>
              </a:ext>
            </a:extLst>
          </p:cNvPr>
          <p:cNvPicPr>
            <a:picLocks noChangeAspect="1"/>
          </p:cNvPicPr>
          <p:nvPr/>
        </p:nvPicPr>
        <p:blipFill>
          <a:blip r:embed="rId3" cstate="email">
            <a:clrChange>
              <a:clrFrom>
                <a:srgbClr val="EDEAE8"/>
              </a:clrFrom>
              <a:clrTo>
                <a:srgbClr val="EDEAE8">
                  <a:alpha val="0"/>
                </a:srgbClr>
              </a:clrTo>
            </a:clrChange>
            <a:extLst>
              <a:ext uri="{28A0092B-C50C-407E-A947-70E740481C1C}">
                <a14:useLocalDpi xmlns:a14="http://schemas.microsoft.com/office/drawing/2010/main"/>
              </a:ext>
            </a:extLst>
          </a:blip>
          <a:stretch>
            <a:fillRect/>
          </a:stretch>
        </p:blipFill>
        <p:spPr>
          <a:xfrm>
            <a:off x="6651171" y="2569152"/>
            <a:ext cx="3962400" cy="23577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1423" y="546291"/>
            <a:ext cx="1189154" cy="379400"/>
          </a:xfrm>
          <a:prstGeom prst="rect">
            <a:avLst/>
          </a:prstGeom>
        </p:spPr>
        <p:txBody>
          <a:bodyPr vert="horz" wrap="square" lIns="0" tIns="10860" rIns="0" bIns="0" rtlCol="0">
            <a:spAutoFit/>
          </a:bodyPr>
          <a:lstStyle/>
          <a:p>
            <a:pPr marL="10860">
              <a:spcBef>
                <a:spcPts val="86"/>
              </a:spcBef>
            </a:pPr>
            <a:r>
              <a:t>Planning</a:t>
            </a:r>
          </a:p>
        </p:txBody>
      </p:sp>
      <p:sp>
        <p:nvSpPr>
          <p:cNvPr id="3" name="object 3"/>
          <p:cNvSpPr txBox="1"/>
          <p:nvPr/>
        </p:nvSpPr>
        <p:spPr>
          <a:xfrm>
            <a:off x="2643356" y="1185671"/>
            <a:ext cx="7010580" cy="1052184"/>
          </a:xfrm>
          <a:prstGeom prst="rect">
            <a:avLst/>
          </a:prstGeom>
        </p:spPr>
        <p:txBody>
          <a:bodyPr vert="horz" wrap="square" lIns="0" tIns="64616" rIns="0" bIns="0" rtlCol="0">
            <a:spAutoFit/>
          </a:bodyPr>
          <a:lstStyle/>
          <a:p>
            <a:pPr marL="252490" indent="-241630" defTabSz="781903">
              <a:spcBef>
                <a:spcPts val="509"/>
              </a:spcBef>
              <a:buClr>
                <a:srgbClr val="3891A7"/>
              </a:buClr>
              <a:buSzPct val="79166"/>
              <a:buFont typeface="Segoe UI Symbol"/>
              <a:buChar char="⚫"/>
              <a:tabLst>
                <a:tab pos="251947" algn="l"/>
                <a:tab pos="252490" algn="l"/>
              </a:tabLst>
            </a:pPr>
            <a:r>
              <a:rPr sz="2052" b="1" dirty="0">
                <a:solidFill>
                  <a:prstClr val="black"/>
                </a:solidFill>
                <a:latin typeface="Times New Roman"/>
                <a:cs typeface="Times New Roman"/>
              </a:rPr>
              <a:t>Motion</a:t>
            </a:r>
            <a:r>
              <a:rPr sz="2052" b="1" spc="-38" dirty="0">
                <a:solidFill>
                  <a:prstClr val="black"/>
                </a:solidFill>
                <a:latin typeface="Times New Roman"/>
                <a:cs typeface="Times New Roman"/>
              </a:rPr>
              <a:t> </a:t>
            </a:r>
            <a:r>
              <a:rPr sz="2052" b="1" spc="-4" dirty="0">
                <a:solidFill>
                  <a:prstClr val="black"/>
                </a:solidFill>
                <a:latin typeface="Times New Roman"/>
                <a:cs typeface="Times New Roman"/>
              </a:rPr>
              <a:t>planning:</a:t>
            </a:r>
            <a:r>
              <a:rPr lang="en-US" sz="2052" b="1" spc="-4" dirty="0">
                <a:solidFill>
                  <a:prstClr val="black"/>
                </a:solidFill>
                <a:latin typeface="Times New Roman"/>
                <a:cs typeface="Times New Roman"/>
              </a:rPr>
              <a:t> </a:t>
            </a:r>
            <a:r>
              <a:rPr lang="en-US" sz="2052" b="1" spc="-4" dirty="0">
                <a:solidFill>
                  <a:srgbClr val="FF0000"/>
                </a:solidFill>
                <a:latin typeface="Times New Roman"/>
                <a:cs typeface="Times New Roman"/>
              </a:rPr>
              <a:t>path</a:t>
            </a:r>
            <a:endParaRPr lang="en-US" sz="2052" dirty="0">
              <a:solidFill>
                <a:srgbClr val="FF0000"/>
              </a:solidFill>
              <a:latin typeface="Times New Roman"/>
              <a:cs typeface="Times New Roman"/>
            </a:endParaRPr>
          </a:p>
          <a:p>
            <a:pPr marL="695025" marR="4344" indent="-195476" defTabSz="781903">
              <a:lnSpc>
                <a:spcPct val="101499"/>
              </a:lnSpc>
              <a:spcBef>
                <a:spcPts val="389"/>
              </a:spcBef>
            </a:pPr>
            <a:r>
              <a:rPr lang="en-US" sz="2052" spc="-1313" dirty="0">
                <a:solidFill>
                  <a:srgbClr val="FEB80A"/>
                </a:solidFill>
                <a:latin typeface="Segoe UI Symbol"/>
                <a:cs typeface="Segoe UI Symbol"/>
              </a:rPr>
              <a:t>🞄</a:t>
            </a:r>
            <a:r>
              <a:rPr lang="en-US" sz="2052" spc="235" dirty="0">
                <a:solidFill>
                  <a:srgbClr val="FEB80A"/>
                </a:solidFill>
                <a:latin typeface="Segoe UI Symbol"/>
                <a:cs typeface="Segoe UI Symbol"/>
              </a:rPr>
              <a:t> </a:t>
            </a:r>
            <a:r>
              <a:rPr lang="en-US" sz="2052" spc="-4" dirty="0">
                <a:solidFill>
                  <a:prstClr val="black"/>
                </a:solidFill>
                <a:latin typeface="Times New Roman"/>
                <a:cs typeface="Times New Roman"/>
              </a:rPr>
              <a:t>Formalizin</a:t>
            </a:r>
            <a:r>
              <a:rPr lang="en-US" sz="2052" dirty="0">
                <a:solidFill>
                  <a:prstClr val="black"/>
                </a:solidFill>
                <a:latin typeface="Times New Roman"/>
                <a:cs typeface="Times New Roman"/>
              </a:rPr>
              <a:t>g</a:t>
            </a:r>
            <a:r>
              <a:rPr lang="en-US" sz="2052" spc="-4" dirty="0">
                <a:solidFill>
                  <a:prstClr val="black"/>
                </a:solidFill>
                <a:latin typeface="Times New Roman"/>
                <a:cs typeface="Times New Roman"/>
              </a:rPr>
              <a:t> </a:t>
            </a:r>
            <a:r>
              <a:rPr lang="en-US" sz="2052" dirty="0">
                <a:solidFill>
                  <a:prstClr val="black"/>
                </a:solidFill>
                <a:latin typeface="Times New Roman"/>
                <a:cs typeface="Times New Roman"/>
              </a:rPr>
              <a:t>the task of the robot, </a:t>
            </a:r>
            <a:r>
              <a:rPr lang="en-US" sz="2052" spc="-4" dirty="0">
                <a:solidFill>
                  <a:prstClr val="black"/>
                </a:solidFill>
                <a:latin typeface="Times New Roman"/>
                <a:cs typeface="Times New Roman"/>
              </a:rPr>
              <a:t>suc</a:t>
            </a:r>
            <a:r>
              <a:rPr lang="en-US" sz="2052" dirty="0">
                <a:solidFill>
                  <a:prstClr val="black"/>
                </a:solidFill>
                <a:latin typeface="Times New Roman"/>
                <a:cs typeface="Times New Roman"/>
              </a:rPr>
              <a:t>h</a:t>
            </a:r>
            <a:r>
              <a:rPr lang="en-US" sz="2052" spc="-4" dirty="0">
                <a:solidFill>
                  <a:prstClr val="black"/>
                </a:solidFill>
                <a:latin typeface="Times New Roman"/>
                <a:cs typeface="Times New Roman"/>
              </a:rPr>
              <a:t> </a:t>
            </a:r>
            <a:r>
              <a:rPr lang="en-US" sz="2052" dirty="0">
                <a:solidFill>
                  <a:prstClr val="black"/>
                </a:solidFill>
                <a:latin typeface="Times New Roman"/>
                <a:cs typeface="Times New Roman"/>
              </a:rPr>
              <a:t>as, going from a </a:t>
            </a:r>
            <a:r>
              <a:rPr lang="en-US" sz="2052" spc="-4" dirty="0">
                <a:solidFill>
                  <a:prstClr val="black"/>
                </a:solidFill>
                <a:latin typeface="Times New Roman"/>
                <a:cs typeface="Times New Roman"/>
              </a:rPr>
              <a:t>start  </a:t>
            </a:r>
            <a:r>
              <a:rPr lang="en-US" sz="2052" dirty="0">
                <a:solidFill>
                  <a:prstClr val="black"/>
                </a:solidFill>
                <a:latin typeface="Times New Roman"/>
                <a:cs typeface="Times New Roman"/>
              </a:rPr>
              <a:t>to</a:t>
            </a:r>
            <a:r>
              <a:rPr lang="en-US" sz="2052" spc="-9" dirty="0">
                <a:solidFill>
                  <a:prstClr val="black"/>
                </a:solidFill>
                <a:latin typeface="Times New Roman"/>
                <a:cs typeface="Times New Roman"/>
              </a:rPr>
              <a:t> </a:t>
            </a:r>
            <a:r>
              <a:rPr lang="en-US" sz="2052" dirty="0">
                <a:solidFill>
                  <a:prstClr val="black"/>
                </a:solidFill>
                <a:latin typeface="Times New Roman"/>
                <a:cs typeface="Times New Roman"/>
              </a:rPr>
              <a:t>a</a:t>
            </a:r>
            <a:r>
              <a:rPr lang="en-US" sz="2052" spc="-4" dirty="0">
                <a:solidFill>
                  <a:prstClr val="black"/>
                </a:solidFill>
                <a:latin typeface="Times New Roman"/>
                <a:cs typeface="Times New Roman"/>
              </a:rPr>
              <a:t> </a:t>
            </a:r>
            <a:r>
              <a:rPr lang="en-US" sz="2052" dirty="0">
                <a:solidFill>
                  <a:prstClr val="black"/>
                </a:solidFill>
                <a:latin typeface="Times New Roman"/>
                <a:cs typeface="Times New Roman"/>
              </a:rPr>
              <a:t>goal</a:t>
            </a:r>
            <a:r>
              <a:rPr lang="en-US" sz="2052" spc="-4" dirty="0">
                <a:solidFill>
                  <a:prstClr val="black"/>
                </a:solidFill>
                <a:latin typeface="Times New Roman"/>
                <a:cs typeface="Times New Roman"/>
              </a:rPr>
              <a:t> </a:t>
            </a:r>
            <a:r>
              <a:rPr lang="en-US" sz="2052" dirty="0">
                <a:solidFill>
                  <a:prstClr val="black"/>
                </a:solidFill>
                <a:latin typeface="Times New Roman"/>
                <a:cs typeface="Times New Roman"/>
              </a:rPr>
              <a:t>location</a:t>
            </a:r>
            <a:r>
              <a:rPr lang="en-US" sz="2052" spc="-4" dirty="0">
                <a:solidFill>
                  <a:prstClr val="black"/>
                </a:solidFill>
                <a:latin typeface="Times New Roman"/>
                <a:cs typeface="Times New Roman"/>
              </a:rPr>
              <a:t> </a:t>
            </a:r>
            <a:r>
              <a:rPr lang="en-US" sz="2052" dirty="0">
                <a:solidFill>
                  <a:prstClr val="black"/>
                </a:solidFill>
                <a:latin typeface="Times New Roman"/>
                <a:cs typeface="Times New Roman"/>
              </a:rPr>
              <a:t>(fastest</a:t>
            </a:r>
            <a:r>
              <a:rPr lang="en-US" sz="2052" spc="-9" dirty="0">
                <a:solidFill>
                  <a:prstClr val="black"/>
                </a:solidFill>
                <a:latin typeface="Times New Roman"/>
                <a:cs typeface="Times New Roman"/>
              </a:rPr>
              <a:t> </a:t>
            </a:r>
            <a:r>
              <a:rPr lang="en-US" sz="2052" dirty="0">
                <a:solidFill>
                  <a:prstClr val="black"/>
                </a:solidFill>
                <a:latin typeface="Times New Roman"/>
                <a:cs typeface="Times New Roman"/>
              </a:rPr>
              <a:t>time,</a:t>
            </a:r>
            <a:r>
              <a:rPr lang="en-US" sz="2052" spc="-4" dirty="0">
                <a:solidFill>
                  <a:prstClr val="black"/>
                </a:solidFill>
                <a:latin typeface="Times New Roman"/>
                <a:cs typeface="Times New Roman"/>
              </a:rPr>
              <a:t> </a:t>
            </a:r>
            <a:r>
              <a:rPr lang="en-US" sz="2052" dirty="0">
                <a:solidFill>
                  <a:prstClr val="black"/>
                </a:solidFill>
                <a:latin typeface="Times New Roman"/>
                <a:cs typeface="Times New Roman"/>
              </a:rPr>
              <a:t>least</a:t>
            </a:r>
            <a:r>
              <a:rPr lang="en-US" sz="2052" spc="-4" dirty="0">
                <a:solidFill>
                  <a:prstClr val="black"/>
                </a:solidFill>
                <a:latin typeface="Times New Roman"/>
                <a:cs typeface="Times New Roman"/>
              </a:rPr>
              <a:t> </a:t>
            </a:r>
            <a:r>
              <a:rPr lang="en-US" sz="2052" dirty="0">
                <a:solidFill>
                  <a:prstClr val="black"/>
                </a:solidFill>
                <a:latin typeface="Times New Roman"/>
                <a:cs typeface="Times New Roman"/>
              </a:rPr>
              <a:t>control</a:t>
            </a:r>
            <a:r>
              <a:rPr lang="en-US" sz="2052" spc="-4" dirty="0">
                <a:solidFill>
                  <a:prstClr val="black"/>
                </a:solidFill>
                <a:latin typeface="Times New Roman"/>
                <a:cs typeface="Times New Roman"/>
              </a:rPr>
              <a:t> </a:t>
            </a:r>
            <a:r>
              <a:rPr lang="en-US" sz="2052" spc="-26" dirty="0">
                <a:solidFill>
                  <a:prstClr val="black"/>
                </a:solidFill>
                <a:latin typeface="Times New Roman"/>
                <a:cs typeface="Times New Roman"/>
              </a:rPr>
              <a:t>energy,</a:t>
            </a:r>
            <a:r>
              <a:rPr lang="en-US" sz="2052" spc="-9" dirty="0">
                <a:solidFill>
                  <a:prstClr val="black"/>
                </a:solidFill>
                <a:latin typeface="Times New Roman"/>
                <a:cs typeface="Times New Roman"/>
              </a:rPr>
              <a:t> </a:t>
            </a:r>
            <a:r>
              <a:rPr lang="en-US" sz="2052" dirty="0">
                <a:solidFill>
                  <a:prstClr val="black"/>
                </a:solidFill>
                <a:latin typeface="Times New Roman"/>
                <a:cs typeface="Times New Roman"/>
              </a:rPr>
              <a:t>etc.)</a:t>
            </a:r>
          </a:p>
        </p:txBody>
      </p:sp>
      <p:sp>
        <p:nvSpPr>
          <p:cNvPr id="4" name="object 4"/>
          <p:cNvSpPr txBox="1"/>
          <p:nvPr/>
        </p:nvSpPr>
        <p:spPr>
          <a:xfrm>
            <a:off x="2643356" y="4888317"/>
            <a:ext cx="6628857" cy="1052184"/>
          </a:xfrm>
          <a:prstGeom prst="rect">
            <a:avLst/>
          </a:prstGeom>
        </p:spPr>
        <p:txBody>
          <a:bodyPr vert="horz" wrap="square" lIns="0" tIns="64616" rIns="0" bIns="0" rtlCol="0">
            <a:spAutoFit/>
          </a:bodyPr>
          <a:lstStyle/>
          <a:p>
            <a:pPr marL="252490" indent="-241630" defTabSz="781903">
              <a:spcBef>
                <a:spcPts val="509"/>
              </a:spcBef>
              <a:buClr>
                <a:srgbClr val="3891A7"/>
              </a:buClr>
              <a:buSzPct val="79166"/>
              <a:buFont typeface="Segoe UI Symbol"/>
              <a:buChar char="⚫"/>
              <a:tabLst>
                <a:tab pos="251947" algn="l"/>
                <a:tab pos="252490" algn="l"/>
              </a:tabLst>
            </a:pPr>
            <a:r>
              <a:rPr sz="2052" b="1" spc="-17" dirty="0">
                <a:solidFill>
                  <a:prstClr val="black"/>
                </a:solidFill>
                <a:latin typeface="Times New Roman"/>
                <a:cs typeface="Times New Roman"/>
              </a:rPr>
              <a:t>Trajectory</a:t>
            </a:r>
            <a:r>
              <a:rPr sz="2052" b="1" spc="-30" dirty="0">
                <a:solidFill>
                  <a:prstClr val="black"/>
                </a:solidFill>
                <a:latin typeface="Times New Roman"/>
                <a:cs typeface="Times New Roman"/>
              </a:rPr>
              <a:t> </a:t>
            </a:r>
            <a:r>
              <a:rPr sz="2052" b="1" dirty="0">
                <a:solidFill>
                  <a:prstClr val="black"/>
                </a:solidFill>
                <a:latin typeface="Times New Roman"/>
                <a:cs typeface="Times New Roman"/>
              </a:rPr>
              <a:t>generation:</a:t>
            </a:r>
            <a:r>
              <a:rPr lang="en-US" sz="2052" b="1" dirty="0">
                <a:solidFill>
                  <a:prstClr val="black"/>
                </a:solidFill>
                <a:latin typeface="Times New Roman"/>
                <a:cs typeface="Times New Roman"/>
              </a:rPr>
              <a:t> </a:t>
            </a:r>
            <a:r>
              <a:rPr lang="en-US" sz="2052" b="1" spc="-4" dirty="0">
                <a:solidFill>
                  <a:srgbClr val="FF0000"/>
                </a:solidFill>
                <a:latin typeface="Times New Roman"/>
                <a:cs typeface="Times New Roman"/>
              </a:rPr>
              <a:t>path + schedule</a:t>
            </a:r>
            <a:endParaRPr sz="2052" dirty="0">
              <a:solidFill>
                <a:srgbClr val="FF0000"/>
              </a:solidFill>
              <a:latin typeface="Times New Roman"/>
              <a:cs typeface="Times New Roman"/>
            </a:endParaRPr>
          </a:p>
          <a:p>
            <a:pPr marL="695025" marR="4344" indent="-195476" defTabSz="781903">
              <a:lnSpc>
                <a:spcPct val="101499"/>
              </a:lnSpc>
              <a:spcBef>
                <a:spcPts val="389"/>
              </a:spcBef>
            </a:pPr>
            <a:r>
              <a:rPr sz="2052" spc="-1313" dirty="0">
                <a:solidFill>
                  <a:srgbClr val="FEB80A"/>
                </a:solidFill>
                <a:latin typeface="Segoe UI Symbol"/>
                <a:cs typeface="Segoe UI Symbol"/>
              </a:rPr>
              <a:t>🞄</a:t>
            </a:r>
            <a:r>
              <a:rPr sz="2052" spc="235" dirty="0">
                <a:solidFill>
                  <a:srgbClr val="FEB80A"/>
                </a:solidFill>
                <a:latin typeface="Segoe UI Symbol"/>
                <a:cs typeface="Segoe UI Symbol"/>
              </a:rPr>
              <a:t> </a:t>
            </a:r>
            <a:r>
              <a:rPr sz="2052" spc="-4" dirty="0">
                <a:solidFill>
                  <a:prstClr val="black"/>
                </a:solidFill>
                <a:latin typeface="Times New Roman"/>
                <a:cs typeface="Times New Roman"/>
              </a:rPr>
              <a:t>Formalizin</a:t>
            </a:r>
            <a:r>
              <a:rPr sz="2052" dirty="0">
                <a:solidFill>
                  <a:prstClr val="black"/>
                </a:solidFill>
                <a:latin typeface="Times New Roman"/>
                <a:cs typeface="Times New Roman"/>
              </a:rPr>
              <a:t>g</a:t>
            </a:r>
            <a:r>
              <a:rPr sz="2052" spc="-4" dirty="0">
                <a:solidFill>
                  <a:prstClr val="black"/>
                </a:solidFill>
                <a:latin typeface="Times New Roman"/>
                <a:cs typeface="Times New Roman"/>
              </a:rPr>
              <a:t> </a:t>
            </a:r>
            <a:r>
              <a:rPr sz="2052" dirty="0">
                <a:solidFill>
                  <a:prstClr val="black"/>
                </a:solidFill>
                <a:latin typeface="Times New Roman"/>
                <a:cs typeface="Times New Roman"/>
              </a:rPr>
              <a:t>how to connect two configurations, how the  robot</a:t>
            </a:r>
            <a:r>
              <a:rPr sz="2052" spc="-4" dirty="0">
                <a:solidFill>
                  <a:prstClr val="black"/>
                </a:solidFill>
                <a:latin typeface="Times New Roman"/>
                <a:cs typeface="Times New Roman"/>
              </a:rPr>
              <a:t> should</a:t>
            </a:r>
            <a:r>
              <a:rPr sz="2052" spc="-9" dirty="0">
                <a:solidFill>
                  <a:prstClr val="black"/>
                </a:solidFill>
                <a:latin typeface="Times New Roman"/>
                <a:cs typeface="Times New Roman"/>
              </a:rPr>
              <a:t> </a:t>
            </a:r>
            <a:r>
              <a:rPr sz="2052" dirty="0">
                <a:solidFill>
                  <a:prstClr val="black"/>
                </a:solidFill>
                <a:latin typeface="Times New Roman"/>
                <a:cs typeface="Times New Roman"/>
              </a:rPr>
              <a:t>proceed from</a:t>
            </a:r>
            <a:r>
              <a:rPr sz="2052" spc="-4" dirty="0">
                <a:solidFill>
                  <a:prstClr val="black"/>
                </a:solidFill>
                <a:latin typeface="Times New Roman"/>
                <a:cs typeface="Times New Roman"/>
              </a:rPr>
              <a:t> </a:t>
            </a:r>
            <a:r>
              <a:rPr sz="2052" dirty="0">
                <a:solidFill>
                  <a:prstClr val="black"/>
                </a:solidFill>
                <a:latin typeface="Times New Roman"/>
                <a:cs typeface="Times New Roman"/>
              </a:rPr>
              <a:t>a </a:t>
            </a:r>
            <a:r>
              <a:rPr sz="2052" spc="-4" dirty="0">
                <a:solidFill>
                  <a:prstClr val="black"/>
                </a:solidFill>
                <a:latin typeface="Times New Roman"/>
                <a:cs typeface="Times New Roman"/>
              </a:rPr>
              <a:t>start</a:t>
            </a:r>
            <a:r>
              <a:rPr sz="2052" spc="-9" dirty="0">
                <a:solidFill>
                  <a:prstClr val="black"/>
                </a:solidFill>
                <a:latin typeface="Times New Roman"/>
                <a:cs typeface="Times New Roman"/>
              </a:rPr>
              <a:t> </a:t>
            </a:r>
            <a:r>
              <a:rPr sz="2052" dirty="0">
                <a:solidFill>
                  <a:prstClr val="black"/>
                </a:solidFill>
                <a:latin typeface="Times New Roman"/>
                <a:cs typeface="Times New Roman"/>
              </a:rPr>
              <a:t>to</a:t>
            </a:r>
            <a:r>
              <a:rPr sz="2052" spc="-4" dirty="0">
                <a:solidFill>
                  <a:prstClr val="black"/>
                </a:solidFill>
                <a:latin typeface="Times New Roman"/>
                <a:cs typeface="Times New Roman"/>
              </a:rPr>
              <a:t> </a:t>
            </a:r>
            <a:r>
              <a:rPr sz="2052" dirty="0">
                <a:solidFill>
                  <a:prstClr val="black"/>
                </a:solidFill>
                <a:latin typeface="Times New Roman"/>
                <a:cs typeface="Times New Roman"/>
              </a:rPr>
              <a:t>a goal</a:t>
            </a:r>
          </a:p>
        </p:txBody>
      </p:sp>
      <p:pic>
        <p:nvPicPr>
          <p:cNvPr id="5" name="object 5"/>
          <p:cNvPicPr/>
          <p:nvPr/>
        </p:nvPicPr>
        <p:blipFill>
          <a:blip r:embed="rId2" cstate="email">
            <a:extLst>
              <a:ext uri="{28A0092B-C50C-407E-A947-70E740481C1C}">
                <a14:useLocalDpi xmlns:a14="http://schemas.microsoft.com/office/drawing/2010/main"/>
              </a:ext>
            </a:extLst>
          </a:blip>
          <a:stretch>
            <a:fillRect/>
          </a:stretch>
        </p:blipFill>
        <p:spPr>
          <a:xfrm>
            <a:off x="4595959" y="2256037"/>
            <a:ext cx="2932162" cy="26140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81243" y="561531"/>
            <a:ext cx="1029514" cy="379400"/>
          </a:xfrm>
          <a:prstGeom prst="rect">
            <a:avLst/>
          </a:prstGeom>
        </p:spPr>
        <p:txBody>
          <a:bodyPr vert="horz" wrap="square" lIns="0" tIns="10860" rIns="0" bIns="0" rtlCol="0">
            <a:spAutoFit/>
          </a:bodyPr>
          <a:lstStyle/>
          <a:p>
            <a:pPr marL="10860">
              <a:spcBef>
                <a:spcPts val="86"/>
              </a:spcBef>
            </a:pPr>
            <a:r>
              <a:rPr spc="-13"/>
              <a:t>Control</a:t>
            </a:r>
          </a:p>
        </p:txBody>
      </p:sp>
      <p:sp>
        <p:nvSpPr>
          <p:cNvPr id="3" name="object 3"/>
          <p:cNvSpPr txBox="1"/>
          <p:nvPr/>
        </p:nvSpPr>
        <p:spPr>
          <a:xfrm>
            <a:off x="2643355" y="1187775"/>
            <a:ext cx="6565870" cy="1052184"/>
          </a:xfrm>
          <a:prstGeom prst="rect">
            <a:avLst/>
          </a:prstGeom>
        </p:spPr>
        <p:txBody>
          <a:bodyPr vert="horz" wrap="square" lIns="0" tIns="64616" rIns="0" bIns="0" rtlCol="0">
            <a:spAutoFit/>
          </a:bodyPr>
          <a:lstStyle/>
          <a:p>
            <a:pPr marL="252490" indent="-241630" defTabSz="781903">
              <a:spcBef>
                <a:spcPts val="509"/>
              </a:spcBef>
              <a:buClr>
                <a:srgbClr val="3891A7"/>
              </a:buClr>
              <a:buSzPct val="79166"/>
              <a:buFont typeface="Segoe UI Symbol"/>
              <a:buChar char="⚫"/>
              <a:tabLst>
                <a:tab pos="251947" algn="l"/>
                <a:tab pos="252490" algn="l"/>
              </a:tabLst>
            </a:pPr>
            <a:r>
              <a:rPr sz="2052" b="1" spc="-17" dirty="0">
                <a:solidFill>
                  <a:prstClr val="black"/>
                </a:solidFill>
                <a:latin typeface="Times New Roman"/>
                <a:cs typeface="Times New Roman"/>
              </a:rPr>
              <a:t>Traversing</a:t>
            </a:r>
            <a:r>
              <a:rPr sz="2052" b="1" spc="-21" dirty="0">
                <a:solidFill>
                  <a:prstClr val="black"/>
                </a:solidFill>
                <a:latin typeface="Times New Roman"/>
                <a:cs typeface="Times New Roman"/>
              </a:rPr>
              <a:t> </a:t>
            </a:r>
            <a:r>
              <a:rPr sz="2052" b="1" dirty="0">
                <a:solidFill>
                  <a:prstClr val="black"/>
                </a:solidFill>
                <a:latin typeface="Times New Roman"/>
                <a:cs typeface="Times New Roman"/>
              </a:rPr>
              <a:t>a</a:t>
            </a:r>
            <a:r>
              <a:rPr sz="2052" b="1" spc="-21" dirty="0">
                <a:solidFill>
                  <a:prstClr val="black"/>
                </a:solidFill>
                <a:latin typeface="Times New Roman"/>
                <a:cs typeface="Times New Roman"/>
              </a:rPr>
              <a:t> </a:t>
            </a:r>
            <a:r>
              <a:rPr sz="2052" b="1" dirty="0">
                <a:solidFill>
                  <a:prstClr val="black"/>
                </a:solidFill>
                <a:latin typeface="Times New Roman"/>
                <a:cs typeface="Times New Roman"/>
              </a:rPr>
              <a:t>trajectory:</a:t>
            </a:r>
            <a:endParaRPr sz="2052" dirty="0">
              <a:solidFill>
                <a:prstClr val="black"/>
              </a:solidFill>
              <a:latin typeface="Times New Roman"/>
              <a:cs typeface="Times New Roman"/>
            </a:endParaRPr>
          </a:p>
          <a:p>
            <a:pPr marL="695025" marR="4344" indent="-195476" defTabSz="781903">
              <a:lnSpc>
                <a:spcPct val="101499"/>
              </a:lnSpc>
              <a:spcBef>
                <a:spcPts val="389"/>
              </a:spcBef>
            </a:pPr>
            <a:r>
              <a:rPr sz="2052" spc="-1313" dirty="0">
                <a:solidFill>
                  <a:srgbClr val="FEB80A"/>
                </a:solidFill>
                <a:latin typeface="Segoe UI Symbol"/>
                <a:cs typeface="Segoe UI Symbol"/>
              </a:rPr>
              <a:t>🞄</a:t>
            </a:r>
            <a:r>
              <a:rPr sz="2052" spc="235" dirty="0">
                <a:solidFill>
                  <a:srgbClr val="FEB80A"/>
                </a:solidFill>
                <a:latin typeface="Segoe UI Symbol"/>
                <a:cs typeface="Segoe UI Symbol"/>
              </a:rPr>
              <a:t> </a:t>
            </a:r>
            <a:r>
              <a:rPr sz="2052" spc="-4" dirty="0">
                <a:solidFill>
                  <a:prstClr val="black"/>
                </a:solidFill>
                <a:latin typeface="Times New Roman"/>
                <a:cs typeface="Times New Roman"/>
              </a:rPr>
              <a:t>Findin</a:t>
            </a:r>
            <a:r>
              <a:rPr sz="2052" dirty="0">
                <a:solidFill>
                  <a:prstClr val="black"/>
                </a:solidFill>
                <a:latin typeface="Times New Roman"/>
                <a:cs typeface="Times New Roman"/>
              </a:rPr>
              <a:t>g</a:t>
            </a:r>
            <a:r>
              <a:rPr sz="2052" spc="-4" dirty="0">
                <a:solidFill>
                  <a:prstClr val="black"/>
                </a:solidFill>
                <a:latin typeface="Times New Roman"/>
                <a:cs typeface="Times New Roman"/>
              </a:rPr>
              <a:t> </a:t>
            </a:r>
            <a:r>
              <a:rPr sz="2052" dirty="0">
                <a:solidFill>
                  <a:prstClr val="black"/>
                </a:solidFill>
                <a:latin typeface="Times New Roman"/>
                <a:cs typeface="Times New Roman"/>
              </a:rPr>
              <a:t>the motor angles that make the end e</a:t>
            </a:r>
            <a:r>
              <a:rPr sz="2052" spc="-38" dirty="0">
                <a:solidFill>
                  <a:prstClr val="black"/>
                </a:solidFill>
                <a:latin typeface="Times New Roman"/>
                <a:cs typeface="Times New Roman"/>
              </a:rPr>
              <a:t>f</a:t>
            </a:r>
            <a:r>
              <a:rPr sz="2052" dirty="0">
                <a:solidFill>
                  <a:prstClr val="black"/>
                </a:solidFill>
                <a:latin typeface="Times New Roman"/>
                <a:cs typeface="Times New Roman"/>
              </a:rPr>
              <a:t>fector or a  robot</a:t>
            </a:r>
            <a:r>
              <a:rPr sz="2052" spc="-4" dirty="0">
                <a:solidFill>
                  <a:prstClr val="black"/>
                </a:solidFill>
                <a:latin typeface="Times New Roman"/>
                <a:cs typeface="Times New Roman"/>
              </a:rPr>
              <a:t> </a:t>
            </a:r>
            <a:r>
              <a:rPr sz="2052" dirty="0">
                <a:solidFill>
                  <a:prstClr val="black"/>
                </a:solidFill>
                <a:latin typeface="Times New Roman"/>
                <a:cs typeface="Times New Roman"/>
              </a:rPr>
              <a:t>traverse a</a:t>
            </a:r>
            <a:r>
              <a:rPr sz="2052" spc="-4" dirty="0">
                <a:solidFill>
                  <a:prstClr val="black"/>
                </a:solidFill>
                <a:latin typeface="Times New Roman"/>
                <a:cs typeface="Times New Roman"/>
              </a:rPr>
              <a:t> </a:t>
            </a:r>
            <a:r>
              <a:rPr sz="2052" dirty="0">
                <a:solidFill>
                  <a:prstClr val="black"/>
                </a:solidFill>
                <a:latin typeface="Times New Roman"/>
                <a:cs typeface="Times New Roman"/>
              </a:rPr>
              <a:t>trajectory</a:t>
            </a:r>
          </a:p>
        </p:txBody>
      </p:sp>
      <p:sp>
        <p:nvSpPr>
          <p:cNvPr id="4" name="object 4"/>
          <p:cNvSpPr txBox="1"/>
          <p:nvPr/>
        </p:nvSpPr>
        <p:spPr>
          <a:xfrm>
            <a:off x="2643356" y="4880125"/>
            <a:ext cx="7035559" cy="1052184"/>
          </a:xfrm>
          <a:prstGeom prst="rect">
            <a:avLst/>
          </a:prstGeom>
        </p:spPr>
        <p:txBody>
          <a:bodyPr vert="horz" wrap="square" lIns="0" tIns="64616" rIns="0" bIns="0" rtlCol="0">
            <a:spAutoFit/>
          </a:bodyPr>
          <a:lstStyle/>
          <a:p>
            <a:pPr marL="252490" indent="-241630" defTabSz="781903">
              <a:spcBef>
                <a:spcPts val="509"/>
              </a:spcBef>
              <a:buClr>
                <a:srgbClr val="3891A7"/>
              </a:buClr>
              <a:buSzPct val="79166"/>
              <a:buFont typeface="Segoe UI Symbol"/>
              <a:buChar char="⚫"/>
              <a:tabLst>
                <a:tab pos="251947" algn="l"/>
                <a:tab pos="252490" algn="l"/>
              </a:tabLst>
            </a:pPr>
            <a:r>
              <a:rPr sz="2052" b="1" dirty="0">
                <a:solidFill>
                  <a:prstClr val="black"/>
                </a:solidFill>
                <a:latin typeface="Times New Roman"/>
                <a:cs typeface="Times New Roman"/>
              </a:rPr>
              <a:t>Motor</a:t>
            </a:r>
            <a:r>
              <a:rPr sz="2052" b="1" spc="-56" dirty="0">
                <a:solidFill>
                  <a:prstClr val="black"/>
                </a:solidFill>
                <a:latin typeface="Times New Roman"/>
                <a:cs typeface="Times New Roman"/>
              </a:rPr>
              <a:t> </a:t>
            </a:r>
            <a:r>
              <a:rPr sz="2052" b="1" spc="-4" dirty="0">
                <a:solidFill>
                  <a:prstClr val="black"/>
                </a:solidFill>
                <a:latin typeface="Times New Roman"/>
                <a:cs typeface="Times New Roman"/>
              </a:rPr>
              <a:t>controller</a:t>
            </a:r>
            <a:r>
              <a:rPr sz="2052" b="1" spc="-51" dirty="0">
                <a:solidFill>
                  <a:prstClr val="black"/>
                </a:solidFill>
                <a:latin typeface="Times New Roman"/>
                <a:cs typeface="Times New Roman"/>
              </a:rPr>
              <a:t> </a:t>
            </a:r>
            <a:r>
              <a:rPr sz="2052" b="1" dirty="0">
                <a:solidFill>
                  <a:prstClr val="black"/>
                </a:solidFill>
                <a:latin typeface="Times New Roman"/>
                <a:cs typeface="Times New Roman"/>
              </a:rPr>
              <a:t>for</a:t>
            </a:r>
            <a:r>
              <a:rPr sz="2052" b="1" spc="-56" dirty="0">
                <a:solidFill>
                  <a:prstClr val="black"/>
                </a:solidFill>
                <a:latin typeface="Times New Roman"/>
                <a:cs typeface="Times New Roman"/>
              </a:rPr>
              <a:t> </a:t>
            </a:r>
            <a:r>
              <a:rPr sz="2052" b="1" dirty="0">
                <a:solidFill>
                  <a:prstClr val="black"/>
                </a:solidFill>
                <a:latin typeface="Times New Roman"/>
                <a:cs typeface="Times New Roman"/>
              </a:rPr>
              <a:t>a</a:t>
            </a:r>
            <a:r>
              <a:rPr sz="2052" b="1" spc="-17" dirty="0">
                <a:solidFill>
                  <a:prstClr val="black"/>
                </a:solidFill>
                <a:latin typeface="Times New Roman"/>
                <a:cs typeface="Times New Roman"/>
              </a:rPr>
              <a:t> </a:t>
            </a:r>
            <a:r>
              <a:rPr sz="2052" b="1" dirty="0">
                <a:solidFill>
                  <a:prstClr val="black"/>
                </a:solidFill>
                <a:latin typeface="Times New Roman"/>
                <a:cs typeface="Times New Roman"/>
              </a:rPr>
              <a:t>joint:</a:t>
            </a:r>
            <a:endParaRPr sz="2052" dirty="0">
              <a:solidFill>
                <a:prstClr val="black"/>
              </a:solidFill>
              <a:latin typeface="Times New Roman"/>
              <a:cs typeface="Times New Roman"/>
            </a:endParaRPr>
          </a:p>
          <a:p>
            <a:pPr marL="695025" marR="4344" indent="-195476" defTabSz="781903">
              <a:lnSpc>
                <a:spcPct val="101499"/>
              </a:lnSpc>
              <a:spcBef>
                <a:spcPts val="389"/>
              </a:spcBef>
            </a:pPr>
            <a:r>
              <a:rPr sz="2052" spc="-1313" dirty="0">
                <a:solidFill>
                  <a:srgbClr val="FEB80A"/>
                </a:solidFill>
                <a:latin typeface="Segoe UI Symbol"/>
                <a:cs typeface="Segoe UI Symbol"/>
              </a:rPr>
              <a:t>🞄</a:t>
            </a:r>
            <a:r>
              <a:rPr sz="2052" spc="235" dirty="0">
                <a:solidFill>
                  <a:srgbClr val="FEB80A"/>
                </a:solidFill>
                <a:latin typeface="Segoe UI Symbol"/>
                <a:cs typeface="Segoe UI Symbol"/>
              </a:rPr>
              <a:t> </a:t>
            </a:r>
            <a:r>
              <a:rPr sz="2052" spc="-4" dirty="0">
                <a:solidFill>
                  <a:prstClr val="black"/>
                </a:solidFill>
                <a:latin typeface="Times New Roman"/>
                <a:cs typeface="Times New Roman"/>
              </a:rPr>
              <a:t>Findin</a:t>
            </a:r>
            <a:r>
              <a:rPr sz="2052" dirty="0">
                <a:solidFill>
                  <a:prstClr val="black"/>
                </a:solidFill>
                <a:latin typeface="Times New Roman"/>
                <a:cs typeface="Times New Roman"/>
              </a:rPr>
              <a:t>g</a:t>
            </a:r>
            <a:r>
              <a:rPr sz="2052" spc="-4" dirty="0">
                <a:solidFill>
                  <a:prstClr val="black"/>
                </a:solidFill>
                <a:latin typeface="Times New Roman"/>
                <a:cs typeface="Times New Roman"/>
              </a:rPr>
              <a:t> </a:t>
            </a:r>
            <a:r>
              <a:rPr sz="2052" dirty="0">
                <a:solidFill>
                  <a:prstClr val="black"/>
                </a:solidFill>
                <a:latin typeface="Times New Roman"/>
                <a:cs typeface="Times New Roman"/>
              </a:rPr>
              <a:t>the motor input that makes a motor angle maintain a  certain</a:t>
            </a:r>
            <a:r>
              <a:rPr sz="2052" spc="-4" dirty="0">
                <a:solidFill>
                  <a:prstClr val="black"/>
                </a:solidFill>
                <a:latin typeface="Times New Roman"/>
                <a:cs typeface="Times New Roman"/>
              </a:rPr>
              <a:t> </a:t>
            </a:r>
            <a:r>
              <a:rPr sz="2052" dirty="0">
                <a:solidFill>
                  <a:prstClr val="black"/>
                </a:solidFill>
                <a:latin typeface="Times New Roman"/>
                <a:cs typeface="Times New Roman"/>
              </a:rPr>
              <a:t>value</a:t>
            </a:r>
            <a:r>
              <a:rPr sz="2052" spc="-4" dirty="0">
                <a:solidFill>
                  <a:prstClr val="black"/>
                </a:solidFill>
                <a:latin typeface="Times New Roman"/>
                <a:cs typeface="Times New Roman"/>
              </a:rPr>
              <a:t> </a:t>
            </a:r>
            <a:r>
              <a:rPr sz="2052" dirty="0">
                <a:solidFill>
                  <a:prstClr val="black"/>
                </a:solidFill>
                <a:latin typeface="Times New Roman"/>
                <a:cs typeface="Times New Roman"/>
              </a:rPr>
              <a:t>or</a:t>
            </a:r>
            <a:r>
              <a:rPr sz="2052" spc="-4" dirty="0">
                <a:solidFill>
                  <a:prstClr val="black"/>
                </a:solidFill>
                <a:latin typeface="Times New Roman"/>
                <a:cs typeface="Times New Roman"/>
              </a:rPr>
              <a:t> </a:t>
            </a:r>
            <a:r>
              <a:rPr sz="2052" dirty="0">
                <a:solidFill>
                  <a:prstClr val="black"/>
                </a:solidFill>
                <a:latin typeface="Times New Roman"/>
                <a:cs typeface="Times New Roman"/>
              </a:rPr>
              <a:t>follow</a:t>
            </a:r>
            <a:r>
              <a:rPr sz="2052" spc="-4" dirty="0">
                <a:solidFill>
                  <a:prstClr val="black"/>
                </a:solidFill>
                <a:latin typeface="Times New Roman"/>
                <a:cs typeface="Times New Roman"/>
              </a:rPr>
              <a:t> </a:t>
            </a:r>
            <a:r>
              <a:rPr sz="2052" dirty="0">
                <a:solidFill>
                  <a:prstClr val="black"/>
                </a:solidFill>
                <a:latin typeface="Times New Roman"/>
                <a:cs typeface="Times New Roman"/>
              </a:rPr>
              <a:t>a</a:t>
            </a:r>
            <a:r>
              <a:rPr sz="2052" spc="-4" dirty="0">
                <a:solidFill>
                  <a:prstClr val="black"/>
                </a:solidFill>
                <a:latin typeface="Times New Roman"/>
                <a:cs typeface="Times New Roman"/>
              </a:rPr>
              <a:t> </a:t>
            </a:r>
            <a:r>
              <a:rPr sz="2052" dirty="0">
                <a:solidFill>
                  <a:prstClr val="black"/>
                </a:solidFill>
                <a:latin typeface="Times New Roman"/>
                <a:cs typeface="Times New Roman"/>
              </a:rPr>
              <a:t>prescribed</a:t>
            </a:r>
            <a:r>
              <a:rPr sz="2052" spc="-4" dirty="0">
                <a:solidFill>
                  <a:prstClr val="black"/>
                </a:solidFill>
                <a:latin typeface="Times New Roman"/>
                <a:cs typeface="Times New Roman"/>
              </a:rPr>
              <a:t> </a:t>
            </a:r>
            <a:r>
              <a:rPr sz="2052" dirty="0">
                <a:solidFill>
                  <a:prstClr val="black"/>
                </a:solidFill>
                <a:latin typeface="Times New Roman"/>
                <a:cs typeface="Times New Roman"/>
              </a:rPr>
              <a:t>function</a:t>
            </a:r>
            <a:r>
              <a:rPr sz="2052" spc="-4" dirty="0">
                <a:solidFill>
                  <a:prstClr val="black"/>
                </a:solidFill>
                <a:latin typeface="Times New Roman"/>
                <a:cs typeface="Times New Roman"/>
              </a:rPr>
              <a:t> </a:t>
            </a:r>
            <a:r>
              <a:rPr sz="2052" dirty="0">
                <a:solidFill>
                  <a:prstClr val="black"/>
                </a:solidFill>
                <a:latin typeface="Times New Roman"/>
                <a:cs typeface="Times New Roman"/>
              </a:rPr>
              <a:t>of</a:t>
            </a:r>
            <a:r>
              <a:rPr sz="2052" spc="-4" dirty="0">
                <a:solidFill>
                  <a:prstClr val="black"/>
                </a:solidFill>
                <a:latin typeface="Times New Roman"/>
                <a:cs typeface="Times New Roman"/>
              </a:rPr>
              <a:t> </a:t>
            </a:r>
            <a:r>
              <a:rPr sz="2052" dirty="0">
                <a:solidFill>
                  <a:prstClr val="black"/>
                </a:solidFill>
                <a:latin typeface="Times New Roman"/>
                <a:cs typeface="Times New Roman"/>
              </a:rPr>
              <a:t>time.</a:t>
            </a:r>
          </a:p>
        </p:txBody>
      </p:sp>
      <p:pic>
        <p:nvPicPr>
          <p:cNvPr id="5" name="object 5"/>
          <p:cNvPicPr/>
          <p:nvPr/>
        </p:nvPicPr>
        <p:blipFill>
          <a:blip r:embed="rId2" cstate="email">
            <a:extLst>
              <a:ext uri="{28A0092B-C50C-407E-A947-70E740481C1C}">
                <a14:useLocalDpi xmlns:a14="http://schemas.microsoft.com/office/drawing/2010/main"/>
              </a:ext>
            </a:extLst>
          </a:blip>
          <a:stretch>
            <a:fillRect/>
          </a:stretch>
        </p:blipFill>
        <p:spPr>
          <a:xfrm>
            <a:off x="4595959" y="2256037"/>
            <a:ext cx="2932162" cy="26140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American university of beirut: Challenges and opportunities.">
            <a:extLst>
              <a:ext uri="{FF2B5EF4-FFF2-40B4-BE49-F238E27FC236}">
                <a16:creationId xmlns:a16="http://schemas.microsoft.com/office/drawing/2014/main" id="{5B3E9B38-ECC5-2469-6210-68121152D308}"/>
              </a:ext>
            </a:extLst>
          </p:cNvPr>
          <p:cNvSpPr txBox="1"/>
          <p:nvPr/>
        </p:nvSpPr>
        <p:spPr>
          <a:xfrm>
            <a:off x="7979929" y="338957"/>
            <a:ext cx="3376656" cy="228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p>
            <a:pPr algn="r">
              <a:defRPr sz="2300">
                <a:solidFill>
                  <a:srgbClr val="000000"/>
                </a:solidFill>
                <a:latin typeface="Proxima Nova Rg"/>
                <a:ea typeface="Proxima Nova Rg"/>
                <a:cs typeface="Proxima Nova Rg"/>
                <a:sym typeface="Proxima Nova"/>
              </a:defRPr>
            </a:pPr>
            <a:r>
              <a:rPr lang="en-US" sz="1150" dirty="0"/>
              <a:t>Teaching at AUB</a:t>
            </a:r>
          </a:p>
        </p:txBody>
      </p:sp>
      <p:pic>
        <p:nvPicPr>
          <p:cNvPr id="7" name="Picture Placeholder 6">
            <a:extLst>
              <a:ext uri="{FF2B5EF4-FFF2-40B4-BE49-F238E27FC236}">
                <a16:creationId xmlns:a16="http://schemas.microsoft.com/office/drawing/2014/main" id="{FD0AAB73-1190-1B94-2373-E531A4A2E39F}"/>
              </a:ext>
            </a:extLst>
          </p:cNvPr>
          <p:cNvPicPr>
            <a:picLocks noGrp="1" noChangeAspect="1" noChangeArrowheads="1"/>
          </p:cNvPicPr>
          <p:nvPr>
            <p:ph type="pic" sz="quarter" idx="10"/>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70547" y="1850580"/>
            <a:ext cx="2551151" cy="2264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 bridge to the highway!">
            <a:extLst>
              <a:ext uri="{FF2B5EF4-FFF2-40B4-BE49-F238E27FC236}">
                <a16:creationId xmlns:a16="http://schemas.microsoft.com/office/drawing/2014/main" id="{78E0EC3D-68D4-86B4-3175-BF9391A61370}"/>
              </a:ext>
            </a:extLst>
          </p:cNvPr>
          <p:cNvSpPr txBox="1"/>
          <p:nvPr/>
        </p:nvSpPr>
        <p:spPr>
          <a:xfrm>
            <a:off x="435576" y="1150676"/>
            <a:ext cx="2708470" cy="771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pPr algn="ctr"/>
            <a:r>
              <a:rPr lang="en-US" sz="1400" b="1" dirty="0">
                <a:solidFill>
                  <a:srgbClr val="840032"/>
                </a:solidFill>
                <a:latin typeface="Helvetica" pitchFamily="2" charset="0"/>
              </a:rPr>
              <a:t>Fall 22/23 </a:t>
            </a:r>
          </a:p>
          <a:p>
            <a:pPr algn="ctr"/>
            <a:r>
              <a:rPr lang="en-US" sz="1400" b="1" dirty="0">
                <a:solidFill>
                  <a:srgbClr val="840032"/>
                </a:solidFill>
                <a:latin typeface="Helvetica" pitchFamily="2" charset="0"/>
              </a:rPr>
              <a:t>Mech 631</a:t>
            </a:r>
          </a:p>
          <a:p>
            <a:pPr algn="ctr"/>
            <a:r>
              <a:rPr lang="en-US" sz="1200" b="1" dirty="0">
                <a:solidFill>
                  <a:srgbClr val="929292"/>
                </a:solidFill>
                <a:latin typeface="Helvetica" pitchFamily="2" charset="0"/>
              </a:rPr>
              <a:t>Micro-</a:t>
            </a:r>
            <a:r>
              <a:rPr lang="en-US" sz="1200" b="1" dirty="0" err="1">
                <a:solidFill>
                  <a:srgbClr val="929292"/>
                </a:solidFill>
                <a:latin typeface="Helvetica" pitchFamily="2" charset="0"/>
              </a:rPr>
              <a:t>electo</a:t>
            </a:r>
            <a:r>
              <a:rPr lang="en-US" sz="1200" b="1" dirty="0">
                <a:solidFill>
                  <a:srgbClr val="929292"/>
                </a:solidFill>
                <a:latin typeface="Helvetica" pitchFamily="2" charset="0"/>
              </a:rPr>
              <a:t> mechanical systems (Mems)</a:t>
            </a:r>
          </a:p>
        </p:txBody>
      </p:sp>
      <p:sp>
        <p:nvSpPr>
          <p:cNvPr id="10" name="A bridge to the highway!">
            <a:extLst>
              <a:ext uri="{FF2B5EF4-FFF2-40B4-BE49-F238E27FC236}">
                <a16:creationId xmlns:a16="http://schemas.microsoft.com/office/drawing/2014/main" id="{9A174ACC-604B-DAEB-CC3F-06AF519921D0}"/>
              </a:ext>
            </a:extLst>
          </p:cNvPr>
          <p:cNvSpPr txBox="1"/>
          <p:nvPr/>
        </p:nvSpPr>
        <p:spPr>
          <a:xfrm>
            <a:off x="3093625" y="1223506"/>
            <a:ext cx="3088333"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pPr algn="ctr"/>
            <a:r>
              <a:rPr lang="en-US" sz="1400" b="1" dirty="0">
                <a:solidFill>
                  <a:srgbClr val="840032"/>
                </a:solidFill>
                <a:latin typeface="Helvetica" pitchFamily="2" charset="0"/>
              </a:rPr>
              <a:t>Spring 22/23 -/24 -/25 -/26</a:t>
            </a:r>
          </a:p>
          <a:p>
            <a:pPr algn="ctr"/>
            <a:r>
              <a:rPr lang="en-US" sz="1400" b="1" dirty="0">
                <a:solidFill>
                  <a:srgbClr val="840032"/>
                </a:solidFill>
                <a:latin typeface="Helvetica" pitchFamily="2" charset="0"/>
              </a:rPr>
              <a:t> Mech 320</a:t>
            </a:r>
          </a:p>
          <a:p>
            <a:pPr algn="ctr"/>
            <a:r>
              <a:rPr lang="en-US" sz="1200" b="1" dirty="0">
                <a:solidFill>
                  <a:srgbClr val="929292"/>
                </a:solidFill>
                <a:latin typeface="Helvetica" pitchFamily="2" charset="0"/>
              </a:rPr>
              <a:t>Mechanics of materials</a:t>
            </a:r>
          </a:p>
        </p:txBody>
      </p:sp>
      <p:pic>
        <p:nvPicPr>
          <p:cNvPr id="18" name="Picture 17" descr="Graphical user interface&#10;&#10;Description automatically generated with low confidence">
            <a:extLst>
              <a:ext uri="{FF2B5EF4-FFF2-40B4-BE49-F238E27FC236}">
                <a16:creationId xmlns:a16="http://schemas.microsoft.com/office/drawing/2014/main" id="{B6CC5C80-7519-C1A5-8BBE-BC77087C64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92799" y="2139792"/>
            <a:ext cx="2538023" cy="1723974"/>
          </a:xfrm>
          <a:prstGeom prst="rect">
            <a:avLst/>
          </a:prstGeom>
        </p:spPr>
      </p:pic>
      <p:sp>
        <p:nvSpPr>
          <p:cNvPr id="20" name="A bridge to the highway!">
            <a:extLst>
              <a:ext uri="{FF2B5EF4-FFF2-40B4-BE49-F238E27FC236}">
                <a16:creationId xmlns:a16="http://schemas.microsoft.com/office/drawing/2014/main" id="{57C9549C-BFBC-5F3F-C84E-2BFCDF01E63C}"/>
              </a:ext>
            </a:extLst>
          </p:cNvPr>
          <p:cNvSpPr txBox="1"/>
          <p:nvPr/>
        </p:nvSpPr>
        <p:spPr>
          <a:xfrm>
            <a:off x="8699233" y="1235538"/>
            <a:ext cx="2578367" cy="8268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pPr algn="ctr"/>
            <a:r>
              <a:rPr lang="en-US" sz="1400" b="1" dirty="0">
                <a:solidFill>
                  <a:srgbClr val="840032"/>
                </a:solidFill>
                <a:latin typeface="Helvetica" pitchFamily="2" charset="0"/>
              </a:rPr>
              <a:t>Fall 23/24  </a:t>
            </a:r>
          </a:p>
          <a:p>
            <a:pPr algn="ctr"/>
            <a:r>
              <a:rPr lang="en-US" sz="1400" b="1" dirty="0">
                <a:solidFill>
                  <a:srgbClr val="840032"/>
                </a:solidFill>
                <a:latin typeface="Helvetica" pitchFamily="2" charset="0"/>
              </a:rPr>
              <a:t>Spring 22/23 -/24 -/25 -/26 </a:t>
            </a:r>
          </a:p>
          <a:p>
            <a:pPr algn="ctr"/>
            <a:r>
              <a:rPr lang="en-US" sz="1400" b="1" dirty="0">
                <a:solidFill>
                  <a:srgbClr val="840032"/>
                </a:solidFill>
                <a:latin typeface="Helvetica" pitchFamily="2" charset="0"/>
              </a:rPr>
              <a:t>Mech 641/ EECE 661</a:t>
            </a:r>
          </a:p>
          <a:p>
            <a:pPr algn="ctr"/>
            <a:r>
              <a:rPr lang="en-US" sz="1200" b="1" dirty="0">
                <a:solidFill>
                  <a:srgbClr val="929292"/>
                </a:solidFill>
                <a:latin typeface="Helvetica" pitchFamily="2" charset="0"/>
              </a:rPr>
              <a:t>Robotics</a:t>
            </a:r>
          </a:p>
        </p:txBody>
      </p:sp>
      <p:sp>
        <p:nvSpPr>
          <p:cNvPr id="2" name="A bridge to the highway!">
            <a:extLst>
              <a:ext uri="{FF2B5EF4-FFF2-40B4-BE49-F238E27FC236}">
                <a16:creationId xmlns:a16="http://schemas.microsoft.com/office/drawing/2014/main" id="{7C89A49C-9921-14A5-3C1C-A9865F8A890A}"/>
              </a:ext>
            </a:extLst>
          </p:cNvPr>
          <p:cNvSpPr txBox="1"/>
          <p:nvPr/>
        </p:nvSpPr>
        <p:spPr>
          <a:xfrm>
            <a:off x="6470720" y="1223506"/>
            <a:ext cx="1650601"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pPr algn="ctr"/>
            <a:r>
              <a:rPr lang="en-US" sz="1400" b="1" dirty="0">
                <a:solidFill>
                  <a:srgbClr val="840032"/>
                </a:solidFill>
                <a:latin typeface="Helvetica" pitchFamily="2" charset="0"/>
              </a:rPr>
              <a:t>Fall 23/24 - 25/26 </a:t>
            </a:r>
          </a:p>
          <a:p>
            <a:pPr algn="ctr"/>
            <a:r>
              <a:rPr lang="en-US" sz="1400" b="1" dirty="0">
                <a:solidFill>
                  <a:srgbClr val="840032"/>
                </a:solidFill>
                <a:latin typeface="Helvetica" pitchFamily="2" charset="0"/>
              </a:rPr>
              <a:t>Mech 230</a:t>
            </a:r>
          </a:p>
          <a:p>
            <a:pPr algn="ctr"/>
            <a:r>
              <a:rPr lang="en-US" sz="1200" b="1" dirty="0">
                <a:solidFill>
                  <a:srgbClr val="929292"/>
                </a:solidFill>
                <a:latin typeface="Helvetica" pitchFamily="2" charset="0"/>
              </a:rPr>
              <a:t>Dynamics</a:t>
            </a:r>
          </a:p>
        </p:txBody>
      </p:sp>
      <p:grpSp>
        <p:nvGrpSpPr>
          <p:cNvPr id="5" name="Group 4">
            <a:extLst>
              <a:ext uri="{FF2B5EF4-FFF2-40B4-BE49-F238E27FC236}">
                <a16:creationId xmlns:a16="http://schemas.microsoft.com/office/drawing/2014/main" id="{27DD0CE8-125C-6A37-6B6D-D65E54B96C17}"/>
              </a:ext>
            </a:extLst>
          </p:cNvPr>
          <p:cNvGrpSpPr/>
          <p:nvPr/>
        </p:nvGrpSpPr>
        <p:grpSpPr>
          <a:xfrm>
            <a:off x="6361179" y="1981017"/>
            <a:ext cx="1792222" cy="1981383"/>
            <a:chOff x="1066798" y="2114708"/>
            <a:chExt cx="4399041" cy="5150440"/>
          </a:xfrm>
        </p:grpSpPr>
        <p:pic>
          <p:nvPicPr>
            <p:cNvPr id="9" name="Picture 8">
              <a:extLst>
                <a:ext uri="{FF2B5EF4-FFF2-40B4-BE49-F238E27FC236}">
                  <a16:creationId xmlns:a16="http://schemas.microsoft.com/office/drawing/2014/main" id="{8A3462DA-982B-F70E-8C45-19A37BC447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6798" y="2114708"/>
              <a:ext cx="4399041" cy="5150440"/>
            </a:xfrm>
            <a:prstGeom prst="rect">
              <a:avLst/>
            </a:prstGeom>
          </p:spPr>
        </p:pic>
        <p:sp>
          <p:nvSpPr>
            <p:cNvPr id="11" name="TextBox 10">
              <a:extLst>
                <a:ext uri="{FF2B5EF4-FFF2-40B4-BE49-F238E27FC236}">
                  <a16:creationId xmlns:a16="http://schemas.microsoft.com/office/drawing/2014/main" id="{0743E017-4E50-E1DB-7379-EAA336230702}"/>
                </a:ext>
              </a:extLst>
            </p:cNvPr>
            <p:cNvSpPr txBox="1"/>
            <p:nvPr/>
          </p:nvSpPr>
          <p:spPr>
            <a:xfrm>
              <a:off x="1382097" y="4689928"/>
              <a:ext cx="3495915" cy="2318829"/>
            </a:xfrm>
            <a:prstGeom prst="rect">
              <a:avLst/>
            </a:prstGeom>
            <a:noFill/>
          </p:spPr>
          <p:txBody>
            <a:bodyPr wrap="square">
              <a:spAutoFit/>
            </a:bodyPr>
            <a:lstStyle/>
            <a:p>
              <a:pPr algn="ctr"/>
              <a:r>
                <a:rPr lang="en-US" sz="1100" dirty="0">
                  <a:solidFill>
                    <a:srgbClr val="FFFFFF"/>
                  </a:solidFill>
                  <a:latin typeface="GillSansMTPro-Medium"/>
                </a:rPr>
                <a:t>Engineering Mechanics</a:t>
              </a:r>
            </a:p>
            <a:p>
              <a:pPr algn="ctr"/>
              <a:r>
                <a:rPr lang="en-US" sz="2400" dirty="0">
                  <a:solidFill>
                    <a:srgbClr val="FFFFFF"/>
                  </a:solidFill>
                  <a:latin typeface="GillSansMTPro-Medium"/>
                </a:rPr>
                <a:t>Dynamics</a:t>
              </a:r>
            </a:p>
            <a:p>
              <a:pPr algn="ctr"/>
              <a:r>
                <a:rPr lang="en-US" sz="1200" dirty="0">
                  <a:solidFill>
                    <a:srgbClr val="FFFFFF"/>
                  </a:solidFill>
                  <a:latin typeface="GillSansMTPro-Medium"/>
                </a:rPr>
                <a:t>R. C. </a:t>
              </a:r>
              <a:r>
                <a:rPr lang="en-US" sz="1200" dirty="0" err="1">
                  <a:solidFill>
                    <a:srgbClr val="FFFFFF"/>
                  </a:solidFill>
                  <a:latin typeface="GillSansMTPro-Medium"/>
                </a:rPr>
                <a:t>Hibbeler</a:t>
              </a:r>
              <a:endParaRPr lang="en-US" sz="1050" dirty="0"/>
            </a:p>
          </p:txBody>
        </p:sp>
      </p:grpSp>
      <p:pic>
        <p:nvPicPr>
          <p:cNvPr id="4" name="Picture 3">
            <a:extLst>
              <a:ext uri="{FF2B5EF4-FFF2-40B4-BE49-F238E27FC236}">
                <a16:creationId xmlns:a16="http://schemas.microsoft.com/office/drawing/2014/main" id="{890EC01C-6E36-4080-8A81-2ACB42A6F3F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663138" y="2108832"/>
            <a:ext cx="2919483" cy="1928976"/>
          </a:xfrm>
          <a:prstGeom prst="rect">
            <a:avLst/>
          </a:prstGeom>
        </p:spPr>
      </p:pic>
      <p:sp>
        <p:nvSpPr>
          <p:cNvPr id="17" name="A bridge to the highway!">
            <a:extLst>
              <a:ext uri="{FF2B5EF4-FFF2-40B4-BE49-F238E27FC236}">
                <a16:creationId xmlns:a16="http://schemas.microsoft.com/office/drawing/2014/main" id="{847659B9-708B-4EAC-8BF9-2A80D7FCA430}"/>
              </a:ext>
            </a:extLst>
          </p:cNvPr>
          <p:cNvSpPr txBox="1"/>
          <p:nvPr/>
        </p:nvSpPr>
        <p:spPr>
          <a:xfrm>
            <a:off x="1023571" y="4038127"/>
            <a:ext cx="1650601"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l">
              <a:lnSpc>
                <a:spcPct val="90000"/>
              </a:lnSpc>
              <a:defRPr sz="5500" cap="all">
                <a:solidFill>
                  <a:srgbClr val="791633"/>
                </a:solidFill>
                <a:latin typeface="Proxima Nova Th"/>
                <a:ea typeface="Proxima Nova Th"/>
                <a:cs typeface="Proxima Nova Th"/>
                <a:sym typeface="Proxima Nova Extrabold"/>
              </a:defRPr>
            </a:lvl1pPr>
          </a:lstStyle>
          <a:p>
            <a:pPr algn="ctr"/>
            <a:r>
              <a:rPr lang="en-US" sz="1400" b="1" dirty="0">
                <a:solidFill>
                  <a:srgbClr val="840032"/>
                </a:solidFill>
                <a:latin typeface="Helvetica" pitchFamily="2" charset="0"/>
              </a:rPr>
              <a:t>Fall 25/26 </a:t>
            </a:r>
          </a:p>
          <a:p>
            <a:pPr algn="ctr"/>
            <a:r>
              <a:rPr lang="en-US" sz="1400" b="1" dirty="0">
                <a:solidFill>
                  <a:srgbClr val="840032"/>
                </a:solidFill>
                <a:latin typeface="Helvetica" pitchFamily="2" charset="0"/>
              </a:rPr>
              <a:t>Mech 436</a:t>
            </a:r>
          </a:p>
          <a:p>
            <a:pPr algn="ctr"/>
            <a:r>
              <a:rPr lang="en-US" sz="1200" b="1" dirty="0">
                <a:solidFill>
                  <a:srgbClr val="929292"/>
                </a:solidFill>
                <a:latin typeface="Helvetica" pitchFamily="2" charset="0"/>
              </a:rPr>
              <a:t>Control</a:t>
            </a:r>
          </a:p>
        </p:txBody>
      </p:sp>
      <p:pic>
        <p:nvPicPr>
          <p:cNvPr id="14" name="Picture 13">
            <a:extLst>
              <a:ext uri="{FF2B5EF4-FFF2-40B4-BE49-F238E27FC236}">
                <a16:creationId xmlns:a16="http://schemas.microsoft.com/office/drawing/2014/main" id="{531CAD89-6D7A-42BD-A98F-AF1687DAF19B}"/>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7231" y="4522105"/>
            <a:ext cx="2687513" cy="2264106"/>
          </a:xfrm>
          <a:custGeom>
            <a:avLst/>
            <a:gdLst>
              <a:gd name="connsiteX0" fmla="*/ -65 w 2687513"/>
              <a:gd name="connsiteY0" fmla="*/ 85 h 2264106"/>
              <a:gd name="connsiteX1" fmla="*/ 2687449 w 2687513"/>
              <a:gd name="connsiteY1" fmla="*/ 85 h 2264106"/>
              <a:gd name="connsiteX2" fmla="*/ 2687449 w 2687513"/>
              <a:gd name="connsiteY2" fmla="*/ 2264192 h 2264106"/>
              <a:gd name="connsiteX3" fmla="*/ -65 w 2687513"/>
              <a:gd name="connsiteY3" fmla="*/ 2264192 h 2264106"/>
            </a:gdLst>
            <a:ahLst/>
            <a:cxnLst>
              <a:cxn ang="0">
                <a:pos x="connsiteX0" y="connsiteY0"/>
              </a:cxn>
              <a:cxn ang="0">
                <a:pos x="connsiteX1" y="connsiteY1"/>
              </a:cxn>
              <a:cxn ang="0">
                <a:pos x="connsiteX2" y="connsiteY2"/>
              </a:cxn>
              <a:cxn ang="0">
                <a:pos x="connsiteX3" y="connsiteY3"/>
              </a:cxn>
            </a:cxnLst>
            <a:rect l="l" t="t" r="r" b="b"/>
            <a:pathLst>
              <a:path w="2687513" h="2264106">
                <a:moveTo>
                  <a:pt x="-65" y="85"/>
                </a:moveTo>
                <a:lnTo>
                  <a:pt x="2687449" y="85"/>
                </a:lnTo>
                <a:lnTo>
                  <a:pt x="2687449" y="2264192"/>
                </a:lnTo>
                <a:lnTo>
                  <a:pt x="-65" y="2264192"/>
                </a:lnTo>
                <a:close/>
              </a:path>
            </a:pathLst>
          </a:custGeom>
        </p:spPr>
      </p:pic>
    </p:spTree>
    <p:extLst>
      <p:ext uri="{BB962C8B-B14F-4D97-AF65-F5344CB8AC3E}">
        <p14:creationId xmlns:p14="http://schemas.microsoft.com/office/powerpoint/2010/main" val="317126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33185" y="388992"/>
            <a:ext cx="1725631" cy="405689"/>
          </a:xfrm>
          <a:prstGeom prst="rect">
            <a:avLst/>
          </a:prstGeom>
        </p:spPr>
        <p:txBody>
          <a:bodyPr vert="horz" wrap="square" lIns="0" tIns="10860" rIns="0" bIns="0" rtlCol="0">
            <a:spAutoFit/>
          </a:bodyPr>
          <a:lstStyle/>
          <a:p>
            <a:pPr marL="10860">
              <a:spcBef>
                <a:spcPts val="86"/>
              </a:spcBef>
            </a:pPr>
            <a:r>
              <a:rPr spc="-21"/>
              <a:t>Lab</a:t>
            </a:r>
            <a:r>
              <a:rPr spc="-77"/>
              <a:t> </a:t>
            </a:r>
            <a:r>
              <a:rPr spc="-21"/>
              <a:t>sessions</a:t>
            </a:r>
          </a:p>
        </p:txBody>
      </p:sp>
      <p:sp>
        <p:nvSpPr>
          <p:cNvPr id="3" name="object 3"/>
          <p:cNvSpPr txBox="1"/>
          <p:nvPr/>
        </p:nvSpPr>
        <p:spPr>
          <a:xfrm>
            <a:off x="1580699" y="3292285"/>
            <a:ext cx="4935603" cy="2704011"/>
          </a:xfrm>
          <a:prstGeom prst="rect">
            <a:avLst/>
          </a:prstGeom>
        </p:spPr>
        <p:txBody>
          <a:bodyPr vert="horz" wrap="square" lIns="0" tIns="10860" rIns="0" bIns="0" rtlCol="0">
            <a:spAutoFit/>
          </a:bodyPr>
          <a:lstStyle/>
          <a:p>
            <a:pPr marL="265521" indent="-255205" defTabSz="781903">
              <a:buClr>
                <a:srgbClr val="3891A7"/>
              </a:buClr>
              <a:buSzPct val="80000"/>
              <a:buFont typeface="Segoe UI Symbol"/>
              <a:buChar char="⚫"/>
              <a:tabLst>
                <a:tab pos="265521" algn="l"/>
                <a:tab pos="266064" algn="l"/>
              </a:tabLst>
            </a:pPr>
            <a:r>
              <a:rPr sz="2400" b="1" spc="9" dirty="0">
                <a:solidFill>
                  <a:prstClr val="black"/>
                </a:solidFill>
                <a:latin typeface="Times New Roman"/>
                <a:cs typeface="Times New Roman"/>
              </a:rPr>
              <a:t>Labs</a:t>
            </a:r>
            <a:r>
              <a:rPr sz="2400" b="1" spc="4" dirty="0">
                <a:solidFill>
                  <a:prstClr val="black"/>
                </a:solidFill>
                <a:latin typeface="Times New Roman"/>
                <a:cs typeface="Times New Roman"/>
              </a:rPr>
              <a:t> </a:t>
            </a:r>
            <a:r>
              <a:rPr sz="2400" b="1" spc="9" dirty="0">
                <a:solidFill>
                  <a:prstClr val="black"/>
                </a:solidFill>
                <a:latin typeface="Times New Roman"/>
                <a:cs typeface="Times New Roman"/>
              </a:rPr>
              <a:t>span </a:t>
            </a:r>
            <a:r>
              <a:rPr sz="2400" b="1" spc="4" dirty="0">
                <a:solidFill>
                  <a:prstClr val="black"/>
                </a:solidFill>
                <a:latin typeface="Times New Roman"/>
                <a:cs typeface="Times New Roman"/>
              </a:rPr>
              <a:t>topics </a:t>
            </a:r>
            <a:r>
              <a:rPr sz="2400" b="1" spc="9" dirty="0">
                <a:solidFill>
                  <a:prstClr val="black"/>
                </a:solidFill>
                <a:latin typeface="Times New Roman"/>
                <a:cs typeface="Times New Roman"/>
              </a:rPr>
              <a:t>such as:</a:t>
            </a:r>
            <a:endParaRPr sz="2400" b="1" dirty="0">
              <a:solidFill>
                <a:prstClr val="black"/>
              </a:solidFill>
              <a:latin typeface="Times New Roman"/>
              <a:cs typeface="Times New Roman"/>
            </a:endParaRPr>
          </a:p>
          <a:p>
            <a:pPr marL="513667" lvl="1" indent="-213937" defTabSz="781903">
              <a:spcBef>
                <a:spcPts val="599"/>
              </a:spcBef>
              <a:buClr>
                <a:srgbClr val="3891A7"/>
              </a:buClr>
              <a:buFont typeface="Verdana"/>
              <a:buChar char="◦"/>
              <a:tabLst>
                <a:tab pos="514210" algn="l"/>
              </a:tabLst>
            </a:pPr>
            <a:r>
              <a:rPr lang="en-US" dirty="0">
                <a:solidFill>
                  <a:prstClr val="black"/>
                </a:solidFill>
                <a:latin typeface="Times New Roman"/>
                <a:cs typeface="Times New Roman"/>
              </a:rPr>
              <a:t>Working with Ros 2 on Ubuntu</a:t>
            </a:r>
          </a:p>
          <a:p>
            <a:pPr marL="513667" lvl="1" indent="-213937" defTabSz="781903">
              <a:spcBef>
                <a:spcPts val="599"/>
              </a:spcBef>
              <a:buClr>
                <a:srgbClr val="3891A7"/>
              </a:buClr>
              <a:buFont typeface="Verdana"/>
              <a:buChar char="◦"/>
              <a:tabLst>
                <a:tab pos="514210" algn="l"/>
              </a:tabLst>
            </a:pPr>
            <a:r>
              <a:rPr lang="en-US" dirty="0">
                <a:solidFill>
                  <a:prstClr val="black"/>
                </a:solidFill>
                <a:latin typeface="Times New Roman"/>
                <a:cs typeface="Times New Roman"/>
              </a:rPr>
              <a:t>Building functional Ros applications</a:t>
            </a:r>
          </a:p>
          <a:p>
            <a:pPr marL="513667" lvl="1" indent="-213937" defTabSz="781903">
              <a:spcBef>
                <a:spcPts val="599"/>
              </a:spcBef>
              <a:buClr>
                <a:srgbClr val="3891A7"/>
              </a:buClr>
              <a:buFont typeface="Verdana"/>
              <a:buChar char="◦"/>
              <a:tabLst>
                <a:tab pos="514210" algn="l"/>
              </a:tabLst>
            </a:pPr>
            <a:r>
              <a:rPr lang="en-US" dirty="0">
                <a:solidFill>
                  <a:prstClr val="black"/>
                </a:solidFill>
                <a:latin typeface="Times New Roman"/>
                <a:cs typeface="Times New Roman"/>
              </a:rPr>
              <a:t>Using Ros packages (</a:t>
            </a:r>
            <a:r>
              <a:rPr lang="en-US" dirty="0" err="1">
                <a:solidFill>
                  <a:prstClr val="black"/>
                </a:solidFill>
                <a:latin typeface="Times New Roman"/>
                <a:cs typeface="Times New Roman"/>
              </a:rPr>
              <a:t>Rviz</a:t>
            </a:r>
            <a:r>
              <a:rPr lang="en-US" dirty="0">
                <a:solidFill>
                  <a:prstClr val="black"/>
                </a:solidFill>
                <a:latin typeface="Times New Roman"/>
                <a:cs typeface="Times New Roman"/>
              </a:rPr>
              <a:t>, gazebo)</a:t>
            </a:r>
          </a:p>
          <a:p>
            <a:pPr marL="513667" lvl="1" indent="-213937" defTabSz="781903">
              <a:spcBef>
                <a:spcPts val="599"/>
              </a:spcBef>
              <a:buClr>
                <a:srgbClr val="3891A7"/>
              </a:buClr>
              <a:buFont typeface="Verdana"/>
              <a:buChar char="◦"/>
              <a:tabLst>
                <a:tab pos="514210" algn="l"/>
              </a:tabLst>
            </a:pPr>
            <a:r>
              <a:rPr spc="9" dirty="0">
                <a:solidFill>
                  <a:prstClr val="black"/>
                </a:solidFill>
                <a:latin typeface="Times New Roman"/>
                <a:cs typeface="Times New Roman"/>
              </a:rPr>
              <a:t>Advanced</a:t>
            </a:r>
            <a:r>
              <a:rPr spc="21" dirty="0">
                <a:solidFill>
                  <a:prstClr val="black"/>
                </a:solidFill>
                <a:latin typeface="Times New Roman"/>
                <a:cs typeface="Times New Roman"/>
              </a:rPr>
              <a:t> </a:t>
            </a:r>
            <a:r>
              <a:rPr lang="en-US" spc="9" dirty="0">
                <a:solidFill>
                  <a:prstClr val="black"/>
                </a:solidFill>
                <a:latin typeface="Times New Roman"/>
                <a:cs typeface="Times New Roman"/>
              </a:rPr>
              <a:t>project</a:t>
            </a:r>
            <a:r>
              <a:rPr spc="21" dirty="0">
                <a:solidFill>
                  <a:prstClr val="black"/>
                </a:solidFill>
                <a:latin typeface="Times New Roman"/>
                <a:cs typeface="Times New Roman"/>
              </a:rPr>
              <a:t> </a:t>
            </a:r>
            <a:r>
              <a:rPr spc="4" dirty="0">
                <a:solidFill>
                  <a:prstClr val="black"/>
                </a:solidFill>
                <a:latin typeface="Times New Roman"/>
                <a:cs typeface="Times New Roman"/>
              </a:rPr>
              <a:t>includ</a:t>
            </a:r>
            <a:r>
              <a:rPr lang="en-US" spc="4" dirty="0">
                <a:solidFill>
                  <a:prstClr val="black"/>
                </a:solidFill>
                <a:latin typeface="Times New Roman"/>
                <a:cs typeface="Times New Roman"/>
              </a:rPr>
              <a:t>ing</a:t>
            </a:r>
            <a:r>
              <a:rPr spc="17" dirty="0">
                <a:solidFill>
                  <a:prstClr val="black"/>
                </a:solidFill>
                <a:latin typeface="Times New Roman"/>
                <a:cs typeface="Times New Roman"/>
              </a:rPr>
              <a:t> </a:t>
            </a:r>
            <a:r>
              <a:rPr spc="4" dirty="0">
                <a:solidFill>
                  <a:prstClr val="black"/>
                </a:solidFill>
                <a:latin typeface="Times New Roman"/>
                <a:cs typeface="Times New Roman"/>
              </a:rPr>
              <a:t>application</a:t>
            </a:r>
            <a:r>
              <a:rPr spc="21" dirty="0">
                <a:solidFill>
                  <a:prstClr val="black"/>
                </a:solidFill>
                <a:latin typeface="Times New Roman"/>
                <a:cs typeface="Times New Roman"/>
              </a:rPr>
              <a:t> </a:t>
            </a:r>
            <a:r>
              <a:rPr spc="4" dirty="0">
                <a:solidFill>
                  <a:prstClr val="black"/>
                </a:solidFill>
                <a:latin typeface="Times New Roman"/>
                <a:cs typeface="Times New Roman"/>
              </a:rPr>
              <a:t>of</a:t>
            </a:r>
            <a:r>
              <a:rPr spc="17" dirty="0">
                <a:solidFill>
                  <a:prstClr val="black"/>
                </a:solidFill>
                <a:latin typeface="Times New Roman"/>
                <a:cs typeface="Times New Roman"/>
              </a:rPr>
              <a:t> </a:t>
            </a:r>
            <a:r>
              <a:rPr spc="4" dirty="0">
                <a:solidFill>
                  <a:prstClr val="black"/>
                </a:solidFill>
                <a:latin typeface="Times New Roman"/>
                <a:cs typeface="Times New Roman"/>
              </a:rPr>
              <a:t>the</a:t>
            </a:r>
            <a:r>
              <a:rPr spc="17" dirty="0">
                <a:solidFill>
                  <a:prstClr val="black"/>
                </a:solidFill>
                <a:latin typeface="Times New Roman"/>
                <a:cs typeface="Times New Roman"/>
              </a:rPr>
              <a:t> </a:t>
            </a:r>
            <a:r>
              <a:rPr spc="9" dirty="0">
                <a:solidFill>
                  <a:prstClr val="black"/>
                </a:solidFill>
                <a:latin typeface="Times New Roman"/>
                <a:cs typeface="Times New Roman"/>
              </a:rPr>
              <a:t>student </a:t>
            </a:r>
            <a:r>
              <a:rPr spc="4" dirty="0">
                <a:solidFill>
                  <a:prstClr val="black"/>
                </a:solidFill>
                <a:latin typeface="Times New Roman"/>
                <a:cs typeface="Times New Roman"/>
              </a:rPr>
              <a:t>solutions</a:t>
            </a:r>
            <a:r>
              <a:rPr spc="21" dirty="0">
                <a:solidFill>
                  <a:prstClr val="black"/>
                </a:solidFill>
                <a:latin typeface="Times New Roman"/>
                <a:cs typeface="Times New Roman"/>
              </a:rPr>
              <a:t> </a:t>
            </a:r>
            <a:r>
              <a:rPr spc="4" dirty="0">
                <a:solidFill>
                  <a:prstClr val="black"/>
                </a:solidFill>
                <a:latin typeface="Times New Roman"/>
                <a:cs typeface="Times New Roman"/>
              </a:rPr>
              <a:t>on </a:t>
            </a:r>
            <a:r>
              <a:rPr spc="-522" dirty="0">
                <a:solidFill>
                  <a:prstClr val="black"/>
                </a:solidFill>
                <a:latin typeface="Times New Roman"/>
                <a:cs typeface="Times New Roman"/>
              </a:rPr>
              <a:t> </a:t>
            </a:r>
            <a:r>
              <a:rPr spc="4" dirty="0">
                <a:solidFill>
                  <a:prstClr val="black"/>
                </a:solidFill>
                <a:latin typeface="Times New Roman"/>
                <a:cs typeface="Times New Roman"/>
              </a:rPr>
              <a:t>the</a:t>
            </a:r>
            <a:r>
              <a:rPr spc="9" dirty="0">
                <a:solidFill>
                  <a:prstClr val="black"/>
                </a:solidFill>
                <a:latin typeface="Times New Roman"/>
                <a:cs typeface="Times New Roman"/>
              </a:rPr>
              <a:t> </a:t>
            </a:r>
            <a:r>
              <a:rPr lang="en-US" spc="9" dirty="0">
                <a:solidFill>
                  <a:prstClr val="black"/>
                </a:solidFill>
                <a:latin typeface="Times New Roman"/>
                <a:cs typeface="Times New Roman"/>
              </a:rPr>
              <a:t>robotic arm </a:t>
            </a:r>
            <a:r>
              <a:rPr spc="4" dirty="0">
                <a:solidFill>
                  <a:prstClr val="black"/>
                </a:solidFill>
                <a:latin typeface="Times New Roman"/>
                <a:cs typeface="Times New Roman"/>
              </a:rPr>
              <a:t>platform</a:t>
            </a:r>
            <a:r>
              <a:rPr lang="en-US" spc="4" dirty="0">
                <a:solidFill>
                  <a:prstClr val="black"/>
                </a:solidFill>
                <a:latin typeface="Times New Roman"/>
                <a:cs typeface="Times New Roman"/>
              </a:rPr>
              <a:t> and Unitree Go1 and Go2</a:t>
            </a:r>
          </a:p>
          <a:p>
            <a:pPr marL="513667" lvl="1" indent="-213937" defTabSz="781903">
              <a:spcBef>
                <a:spcPts val="599"/>
              </a:spcBef>
              <a:buClr>
                <a:srgbClr val="3891A7"/>
              </a:buClr>
              <a:buFont typeface="Verdana"/>
              <a:buChar char="◦"/>
              <a:tabLst>
                <a:tab pos="514210" algn="l"/>
              </a:tabLst>
            </a:pPr>
            <a:r>
              <a:rPr lang="en-US" spc="4" dirty="0">
                <a:solidFill>
                  <a:prstClr val="black"/>
                </a:solidFill>
                <a:latin typeface="Times New Roman"/>
                <a:cs typeface="Times New Roman"/>
              </a:rPr>
              <a:t>Use LLM for robots decision making </a:t>
            </a:r>
            <a:endParaRPr dirty="0">
              <a:solidFill>
                <a:prstClr val="black"/>
              </a:solidFill>
              <a:latin typeface="Times New Roman"/>
              <a:cs typeface="Times New Roman"/>
            </a:endParaRPr>
          </a:p>
        </p:txBody>
      </p:sp>
      <p:pic>
        <p:nvPicPr>
          <p:cNvPr id="8" name="Picture 7">
            <a:extLst>
              <a:ext uri="{FF2B5EF4-FFF2-40B4-BE49-F238E27FC236}">
                <a16:creationId xmlns:a16="http://schemas.microsoft.com/office/drawing/2014/main" id="{441E73AD-6DA0-E3CB-149D-B7AF15C580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59380" y="990601"/>
            <a:ext cx="7128410" cy="2079653"/>
          </a:xfrm>
          <a:prstGeom prst="rect">
            <a:avLst/>
          </a:prstGeom>
        </p:spPr>
      </p:pic>
      <p:pic>
        <p:nvPicPr>
          <p:cNvPr id="7" name="Picture 6">
            <a:extLst>
              <a:ext uri="{FF2B5EF4-FFF2-40B4-BE49-F238E27FC236}">
                <a16:creationId xmlns:a16="http://schemas.microsoft.com/office/drawing/2014/main" id="{9FE1A46F-0378-29E4-C291-7AA4A1543885}"/>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55313" y="1533076"/>
            <a:ext cx="2830286" cy="2821469"/>
          </a:xfrm>
          <a:prstGeom prst="rect">
            <a:avLst/>
          </a:prstGeom>
        </p:spPr>
      </p:pic>
      <p:pic>
        <p:nvPicPr>
          <p:cNvPr id="5" name="Picture 4">
            <a:extLst>
              <a:ext uri="{FF2B5EF4-FFF2-40B4-BE49-F238E27FC236}">
                <a16:creationId xmlns:a16="http://schemas.microsoft.com/office/drawing/2014/main" id="{8664A965-1BC1-41A1-858C-9CF98B7870E9}"/>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51575" y="3265893"/>
            <a:ext cx="2668465" cy="2177305"/>
          </a:xfrm>
          <a:prstGeom prst="rect">
            <a:avLst/>
          </a:prstGeom>
        </p:spPr>
      </p:pic>
      <p:pic>
        <p:nvPicPr>
          <p:cNvPr id="9" name="Picture 8">
            <a:extLst>
              <a:ext uri="{FF2B5EF4-FFF2-40B4-BE49-F238E27FC236}">
                <a16:creationId xmlns:a16="http://schemas.microsoft.com/office/drawing/2014/main" id="{90F1F947-D583-4E00-B64C-675F22FE57D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253330">
            <a:off x="9860271" y="4139042"/>
            <a:ext cx="2091416" cy="2046033"/>
          </a:xfrm>
          <a:prstGeom prst="rect">
            <a:avLst/>
          </a:prstGeom>
        </p:spPr>
      </p:pic>
      <p:sp>
        <p:nvSpPr>
          <p:cNvPr id="4" name="AutoShape 2">
            <a:extLst>
              <a:ext uri="{FF2B5EF4-FFF2-40B4-BE49-F238E27FC236}">
                <a16:creationId xmlns:a16="http://schemas.microsoft.com/office/drawing/2014/main" id="{04CFBD90-815A-4B35-871A-5580E7F920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53ED7C-BBCA-4991-BA55-D71C0FCD6DC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453326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4C6CE2-C0D1-5B55-76D4-A49BBF964C4F}"/>
              </a:ext>
            </a:extLst>
          </p:cNvPr>
          <p:cNvGraphicFramePr>
            <a:graphicFrameLocks noGrp="1"/>
          </p:cNvGraphicFramePr>
          <p:nvPr>
            <p:extLst>
              <p:ext uri="{D42A27DB-BD31-4B8C-83A1-F6EECF244321}">
                <p14:modId xmlns:p14="http://schemas.microsoft.com/office/powerpoint/2010/main" val="2111793621"/>
              </p:ext>
            </p:extLst>
          </p:nvPr>
        </p:nvGraphicFramePr>
        <p:xfrm>
          <a:off x="1295400" y="1447800"/>
          <a:ext cx="8686800" cy="2474909"/>
        </p:xfrm>
        <a:graphic>
          <a:graphicData uri="http://schemas.openxmlformats.org/drawingml/2006/table">
            <a:tbl>
              <a:tblPr firstRow="1" bandRow="1">
                <a:tableStyleId>{EB344D84-9AFB-497E-A393-DC336BA19D2E}</a:tableStyleId>
              </a:tblPr>
              <a:tblGrid>
                <a:gridCol w="4845547">
                  <a:extLst>
                    <a:ext uri="{9D8B030D-6E8A-4147-A177-3AD203B41FA5}">
                      <a16:colId xmlns:a16="http://schemas.microsoft.com/office/drawing/2014/main" val="3759355407"/>
                    </a:ext>
                  </a:extLst>
                </a:gridCol>
                <a:gridCol w="2119810">
                  <a:extLst>
                    <a:ext uri="{9D8B030D-6E8A-4147-A177-3AD203B41FA5}">
                      <a16:colId xmlns:a16="http://schemas.microsoft.com/office/drawing/2014/main" val="3475517396"/>
                    </a:ext>
                  </a:extLst>
                </a:gridCol>
                <a:gridCol w="1721443">
                  <a:extLst>
                    <a:ext uri="{9D8B030D-6E8A-4147-A177-3AD203B41FA5}">
                      <a16:colId xmlns:a16="http://schemas.microsoft.com/office/drawing/2014/main" val="4249482524"/>
                    </a:ext>
                  </a:extLst>
                </a:gridCol>
              </a:tblGrid>
              <a:tr h="317944">
                <a:tc>
                  <a:txBody>
                    <a:bodyPr/>
                    <a:lstStyle/>
                    <a:p>
                      <a:pPr marL="0" marR="0">
                        <a:lnSpc>
                          <a:spcPct val="107000"/>
                        </a:lnSpc>
                        <a:spcBef>
                          <a:spcPts val="0"/>
                        </a:spcBef>
                        <a:spcAft>
                          <a:spcPts val="0"/>
                        </a:spcAft>
                      </a:pPr>
                      <a:r>
                        <a:rPr lang="en-US" sz="1600">
                          <a:effectLst/>
                        </a:rPr>
                        <a:t>Topic</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Learning Activities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Due Dates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794638251"/>
                  </a:ext>
                </a:extLst>
              </a:tr>
              <a:tr h="317944">
                <a:tc>
                  <a:txBody>
                    <a:bodyPr/>
                    <a:lstStyle/>
                    <a:p>
                      <a:pPr marL="0" marR="0">
                        <a:lnSpc>
                          <a:spcPct val="107000"/>
                        </a:lnSpc>
                        <a:spcBef>
                          <a:spcPts val="0"/>
                        </a:spcBef>
                        <a:spcAft>
                          <a:spcPts val="0"/>
                        </a:spcAft>
                      </a:pPr>
                      <a:r>
                        <a:rPr lang="en-US" sz="1600">
                          <a:effectLst/>
                        </a:rPr>
                        <a:t>Introduction to Robotics (Chapter 1)</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Lecture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1 week</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1029909983"/>
                  </a:ext>
                </a:extLst>
              </a:tr>
              <a:tr h="317944">
                <a:tc>
                  <a:txBody>
                    <a:bodyPr/>
                    <a:lstStyle/>
                    <a:p>
                      <a:pPr marL="0" marR="0">
                        <a:lnSpc>
                          <a:spcPct val="107000"/>
                        </a:lnSpc>
                        <a:spcBef>
                          <a:spcPts val="0"/>
                        </a:spcBef>
                        <a:spcAft>
                          <a:spcPts val="0"/>
                        </a:spcAft>
                      </a:pPr>
                      <a:r>
                        <a:rPr lang="en-US" sz="1600">
                          <a:effectLst/>
                        </a:rPr>
                        <a:t>Rigid Motions (Chapter 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Lecture, Homework</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2 weeks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1462252599"/>
                  </a:ext>
                </a:extLst>
              </a:tr>
              <a:tr h="317944">
                <a:tc>
                  <a:txBody>
                    <a:bodyPr/>
                    <a:lstStyle/>
                    <a:p>
                      <a:pPr marL="0" marR="0">
                        <a:lnSpc>
                          <a:spcPct val="107000"/>
                        </a:lnSpc>
                        <a:spcBef>
                          <a:spcPts val="0"/>
                        </a:spcBef>
                        <a:spcAft>
                          <a:spcPts val="0"/>
                        </a:spcAft>
                      </a:pPr>
                      <a:r>
                        <a:rPr lang="en-US" sz="1600">
                          <a:effectLst/>
                        </a:rPr>
                        <a:t>Forward Kinematics (Chapter 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Lecture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2 weeks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1449608016"/>
                  </a:ext>
                </a:extLst>
              </a:tr>
              <a:tr h="317944">
                <a:tc>
                  <a:txBody>
                    <a:bodyPr/>
                    <a:lstStyle/>
                    <a:p>
                      <a:pPr marL="0" marR="0">
                        <a:lnSpc>
                          <a:spcPct val="107000"/>
                        </a:lnSpc>
                        <a:spcBef>
                          <a:spcPts val="0"/>
                        </a:spcBef>
                        <a:spcAft>
                          <a:spcPts val="0"/>
                        </a:spcAft>
                      </a:pPr>
                      <a:r>
                        <a:rPr lang="en-US" sz="1600">
                          <a:effectLst/>
                        </a:rPr>
                        <a:t>Jacobians (Chapter 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Lecture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3 weeks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622068870"/>
                  </a:ext>
                </a:extLst>
              </a:tr>
              <a:tr h="317944">
                <a:tc>
                  <a:txBody>
                    <a:bodyPr/>
                    <a:lstStyle/>
                    <a:p>
                      <a:pPr marL="0" marR="0">
                        <a:lnSpc>
                          <a:spcPct val="107000"/>
                        </a:lnSpc>
                        <a:spcBef>
                          <a:spcPts val="0"/>
                        </a:spcBef>
                        <a:spcAft>
                          <a:spcPts val="0"/>
                        </a:spcAft>
                      </a:pPr>
                      <a:r>
                        <a:rPr lang="en-US" sz="1600">
                          <a:effectLst/>
                        </a:rPr>
                        <a:t>Inverse Kinematics (Chapter 5)</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Lecture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1 week</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1415277854"/>
                  </a:ext>
                </a:extLst>
              </a:tr>
              <a:tr h="317944">
                <a:tc>
                  <a:txBody>
                    <a:bodyPr/>
                    <a:lstStyle/>
                    <a:p>
                      <a:pPr marL="0" marR="0">
                        <a:lnSpc>
                          <a:spcPct val="107000"/>
                        </a:lnSpc>
                        <a:spcBef>
                          <a:spcPts val="0"/>
                        </a:spcBef>
                        <a:spcAft>
                          <a:spcPts val="0"/>
                        </a:spcAft>
                      </a:pPr>
                      <a:r>
                        <a:rPr lang="en-US" sz="1600">
                          <a:effectLst/>
                        </a:rPr>
                        <a:t>Dynamics (Chapter 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Lecture, Homework</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2 weeks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4136031372"/>
                  </a:ext>
                </a:extLst>
              </a:tr>
              <a:tr h="203787">
                <a:tc>
                  <a:txBody>
                    <a:bodyPr/>
                    <a:lstStyle/>
                    <a:p>
                      <a:pPr marL="0" marR="0">
                        <a:lnSpc>
                          <a:spcPct val="107000"/>
                        </a:lnSpc>
                        <a:spcBef>
                          <a:spcPts val="0"/>
                        </a:spcBef>
                        <a:spcAft>
                          <a:spcPts val="0"/>
                        </a:spcAft>
                      </a:pPr>
                      <a:r>
                        <a:rPr lang="en-US" sz="1600">
                          <a:effectLst/>
                        </a:rPr>
                        <a:t>Motion Planning and Trajectory Generation (Chapter 7)</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Lecture, Homework</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1 week</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2132223813"/>
                  </a:ext>
                </a:extLst>
              </a:tr>
            </a:tbl>
          </a:graphicData>
        </a:graphic>
      </p:graphicFrame>
      <p:graphicFrame>
        <p:nvGraphicFramePr>
          <p:cNvPr id="5" name="Table 4">
            <a:extLst>
              <a:ext uri="{FF2B5EF4-FFF2-40B4-BE49-F238E27FC236}">
                <a16:creationId xmlns:a16="http://schemas.microsoft.com/office/drawing/2014/main" id="{D1A9B906-5DBC-E245-BB16-0F8A0826DBAC}"/>
              </a:ext>
            </a:extLst>
          </p:cNvPr>
          <p:cNvGraphicFramePr>
            <a:graphicFrameLocks noGrp="1"/>
          </p:cNvGraphicFramePr>
          <p:nvPr>
            <p:extLst>
              <p:ext uri="{D42A27DB-BD31-4B8C-83A1-F6EECF244321}">
                <p14:modId xmlns:p14="http://schemas.microsoft.com/office/powerpoint/2010/main" val="3799404162"/>
              </p:ext>
            </p:extLst>
          </p:nvPr>
        </p:nvGraphicFramePr>
        <p:xfrm>
          <a:off x="1295400" y="4491537"/>
          <a:ext cx="8873040" cy="953832"/>
        </p:xfrm>
        <a:graphic>
          <a:graphicData uri="http://schemas.openxmlformats.org/drawingml/2006/table">
            <a:tbl>
              <a:tblPr firstRow="1" bandRow="1">
                <a:tableStyleId>{EB9631B5-78F2-41C9-869B-9F39066F8104}</a:tableStyleId>
              </a:tblPr>
              <a:tblGrid>
                <a:gridCol w="6199062">
                  <a:extLst>
                    <a:ext uri="{9D8B030D-6E8A-4147-A177-3AD203B41FA5}">
                      <a16:colId xmlns:a16="http://schemas.microsoft.com/office/drawing/2014/main" val="3759355407"/>
                    </a:ext>
                  </a:extLst>
                </a:gridCol>
                <a:gridCol w="2673978">
                  <a:extLst>
                    <a:ext uri="{9D8B030D-6E8A-4147-A177-3AD203B41FA5}">
                      <a16:colId xmlns:a16="http://schemas.microsoft.com/office/drawing/2014/main" val="4249482524"/>
                    </a:ext>
                  </a:extLst>
                </a:gridCol>
              </a:tblGrid>
              <a:tr h="317944">
                <a:tc>
                  <a:txBody>
                    <a:bodyPr/>
                    <a:lstStyle/>
                    <a:p>
                      <a:pPr marL="0" marR="0">
                        <a:lnSpc>
                          <a:spcPct val="107000"/>
                        </a:lnSpc>
                        <a:spcBef>
                          <a:spcPts val="0"/>
                        </a:spcBef>
                        <a:spcAft>
                          <a:spcPts val="0"/>
                        </a:spcAft>
                      </a:pPr>
                      <a:r>
                        <a:rPr lang="en-US" sz="1600">
                          <a:effectLst/>
                        </a:rPr>
                        <a:t>Topic</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Due Dates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794638251"/>
                  </a:ext>
                </a:extLst>
              </a:tr>
              <a:tr h="317944">
                <a:tc>
                  <a:txBody>
                    <a:bodyPr/>
                    <a:lstStyle/>
                    <a:p>
                      <a:pPr marL="0" marR="0">
                        <a:lnSpc>
                          <a:spcPct val="107000"/>
                        </a:lnSpc>
                        <a:spcBef>
                          <a:spcPts val="0"/>
                        </a:spcBef>
                        <a:spcAft>
                          <a:spcPts val="0"/>
                        </a:spcAft>
                      </a:pPr>
                      <a:r>
                        <a:rPr lang="en-US" sz="1600">
                          <a:effectLst/>
                        </a:rPr>
                        <a:t>Lab Project 1: ROS Nodes to control a Robot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Half of the semester</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327255748"/>
                  </a:ext>
                </a:extLst>
              </a:tr>
              <a:tr h="317944">
                <a:tc>
                  <a:txBody>
                    <a:bodyPr/>
                    <a:lstStyle/>
                    <a:p>
                      <a:pPr marL="0" marR="0">
                        <a:lnSpc>
                          <a:spcPct val="107000"/>
                        </a:lnSpc>
                        <a:spcBef>
                          <a:spcPts val="0"/>
                        </a:spcBef>
                        <a:spcAft>
                          <a:spcPts val="0"/>
                        </a:spcAft>
                      </a:pPr>
                      <a:r>
                        <a:rPr lang="en-US" sz="1600">
                          <a:effectLst/>
                        </a:rPr>
                        <a:t>Lab Project 2: Control robots in Ros for a cooperative application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tc>
                  <a:txBody>
                    <a:bodyPr/>
                    <a:lstStyle/>
                    <a:p>
                      <a:pPr marL="0" marR="0">
                        <a:lnSpc>
                          <a:spcPct val="107000"/>
                        </a:lnSpc>
                        <a:spcBef>
                          <a:spcPts val="0"/>
                        </a:spcBef>
                        <a:spcAft>
                          <a:spcPts val="0"/>
                        </a:spcAft>
                      </a:pPr>
                      <a:r>
                        <a:rPr lang="en-US" sz="1600">
                          <a:effectLst/>
                        </a:rPr>
                        <a:t>End of the semester</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16136" marR="116136" marT="0" marB="0"/>
                </a:tc>
                <a:extLst>
                  <a:ext uri="{0D108BD9-81ED-4DB2-BD59-A6C34878D82A}">
                    <a16:rowId xmlns:a16="http://schemas.microsoft.com/office/drawing/2014/main" val="4136031372"/>
                  </a:ext>
                </a:extLst>
              </a:tr>
            </a:tbl>
          </a:graphicData>
        </a:graphic>
      </p:graphicFrame>
      <p:sp>
        <p:nvSpPr>
          <p:cNvPr id="6" name="The American university of beirut: Challenges and opportunities.">
            <a:extLst>
              <a:ext uri="{FF2B5EF4-FFF2-40B4-BE49-F238E27FC236}">
                <a16:creationId xmlns:a16="http://schemas.microsoft.com/office/drawing/2014/main" id="{9D1E5C1D-0BD5-00D5-3921-504622CC6CA4}"/>
              </a:ext>
            </a:extLst>
          </p:cNvPr>
          <p:cNvSpPr txBox="1"/>
          <p:nvPr/>
        </p:nvSpPr>
        <p:spPr>
          <a:xfrm>
            <a:off x="7888015" y="338957"/>
            <a:ext cx="3468570"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p>
            <a:pPr algn="r">
              <a:defRPr sz="2300">
                <a:solidFill>
                  <a:srgbClr val="000000"/>
                </a:solidFill>
                <a:latin typeface="Proxima Nova Rg"/>
                <a:ea typeface="Proxima Nova Rg"/>
                <a:cs typeface="Proxima Nova Rg"/>
                <a:sym typeface="Proxima Nova"/>
              </a:defRPr>
            </a:pPr>
            <a:r>
              <a:rPr lang="en-US" sz="1500" dirty="0"/>
              <a:t>Course Outline</a:t>
            </a:r>
          </a:p>
        </p:txBody>
      </p:sp>
    </p:spTree>
    <p:extLst>
      <p:ext uri="{BB962C8B-B14F-4D97-AF65-F5344CB8AC3E}">
        <p14:creationId xmlns:p14="http://schemas.microsoft.com/office/powerpoint/2010/main" val="4198311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596855"/>
            <a:ext cx="6960234" cy="452120"/>
          </a:xfrm>
          <a:prstGeom prst="rect">
            <a:avLst/>
          </a:prstGeom>
        </p:spPr>
        <p:txBody>
          <a:bodyPr vert="horz" wrap="square" lIns="0" tIns="12065" rIns="0" bIns="0" rtlCol="0">
            <a:spAutoFit/>
          </a:bodyPr>
          <a:lstStyle/>
          <a:p>
            <a:pPr marL="12700">
              <a:spcBef>
                <a:spcPts val="95"/>
              </a:spcBef>
            </a:pPr>
            <a:r>
              <a:rPr lang="en-US" sz="2800" spc="-5">
                <a:latin typeface="Arial Black"/>
                <a:cs typeface="Arial Black"/>
              </a:rPr>
              <a:t>Grading</a:t>
            </a:r>
            <a:endParaRPr sz="2800">
              <a:latin typeface="Arial Black"/>
              <a:cs typeface="Arial Black"/>
            </a:endParaRPr>
          </a:p>
        </p:txBody>
      </p:sp>
      <p:graphicFrame>
        <p:nvGraphicFramePr>
          <p:cNvPr id="8" name="object 8"/>
          <p:cNvGraphicFramePr>
            <a:graphicFrameLocks noGrp="1"/>
          </p:cNvGraphicFramePr>
          <p:nvPr>
            <p:extLst>
              <p:ext uri="{D42A27DB-BD31-4B8C-83A1-F6EECF244321}">
                <p14:modId xmlns:p14="http://schemas.microsoft.com/office/powerpoint/2010/main" val="1958683171"/>
              </p:ext>
            </p:extLst>
          </p:nvPr>
        </p:nvGraphicFramePr>
        <p:xfrm>
          <a:off x="1838341" y="1584774"/>
          <a:ext cx="6006465" cy="1615626"/>
        </p:xfrm>
        <a:graphic>
          <a:graphicData uri="http://schemas.openxmlformats.org/drawingml/2006/table">
            <a:tbl>
              <a:tblPr firstRow="1" bandRow="1">
                <a:tableStyleId>{2D5ABB26-0587-4C30-8999-92F81FD0307C}</a:tableStyleId>
              </a:tblPr>
              <a:tblGrid>
                <a:gridCol w="4222115">
                  <a:extLst>
                    <a:ext uri="{9D8B030D-6E8A-4147-A177-3AD203B41FA5}">
                      <a16:colId xmlns:a16="http://schemas.microsoft.com/office/drawing/2014/main" val="20000"/>
                    </a:ext>
                  </a:extLst>
                </a:gridCol>
                <a:gridCol w="1784350">
                  <a:extLst>
                    <a:ext uri="{9D8B030D-6E8A-4147-A177-3AD203B41FA5}">
                      <a16:colId xmlns:a16="http://schemas.microsoft.com/office/drawing/2014/main" val="20001"/>
                    </a:ext>
                  </a:extLst>
                </a:gridCol>
              </a:tblGrid>
              <a:tr h="316250">
                <a:tc>
                  <a:txBody>
                    <a:bodyPr/>
                    <a:lstStyle/>
                    <a:p>
                      <a:pPr marL="31750" algn="l">
                        <a:lnSpc>
                          <a:spcPts val="1985"/>
                        </a:lnSpc>
                      </a:pPr>
                      <a:r>
                        <a:rPr sz="1800" b="1" spc="-10">
                          <a:latin typeface="Arial"/>
                          <a:cs typeface="Arial"/>
                        </a:rPr>
                        <a:t>Assessment</a:t>
                      </a:r>
                      <a:endParaRPr lang="en-US" sz="1800" b="1" spc="-10">
                        <a:latin typeface="Arial"/>
                        <a:cs typeface="Aria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600">
                        <a:latin typeface="Times New Roman"/>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27552">
                <a:tc>
                  <a:txBody>
                    <a:bodyPr/>
                    <a:lstStyle/>
                    <a:p>
                      <a:pPr marL="31750">
                        <a:lnSpc>
                          <a:spcPts val="2060"/>
                        </a:lnSpc>
                      </a:pPr>
                      <a:r>
                        <a:rPr lang="en-US" sz="1800" dirty="0">
                          <a:solidFill>
                            <a:schemeClr val="tx1"/>
                          </a:solidFill>
                          <a:latin typeface="Arial MT"/>
                          <a:ea typeface="+mn-ea"/>
                          <a:cs typeface="+mn-cs"/>
                        </a:rPr>
                        <a:t>Team quizzes and activities</a:t>
                      </a:r>
                      <a:endParaRPr sz="1800" dirty="0">
                        <a:solidFill>
                          <a:schemeClr val="tx1"/>
                        </a:solidFill>
                        <a:latin typeface="Arial MT"/>
                        <a:ea typeface="+mn-ea"/>
                        <a:cs typeface="Arial M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4920" algn="ctr">
                        <a:lnSpc>
                          <a:spcPts val="2060"/>
                        </a:lnSpc>
                      </a:pPr>
                      <a:r>
                        <a:rPr lang="en-US" sz="1800" spc="-10" dirty="0">
                          <a:latin typeface="Arial MT"/>
                          <a:cs typeface="Arial MT"/>
                        </a:rPr>
                        <a:t>10</a:t>
                      </a:r>
                      <a:r>
                        <a:rPr sz="1800" spc="-10" dirty="0">
                          <a:latin typeface="Arial MT"/>
                          <a:cs typeface="Arial MT"/>
                        </a:rPr>
                        <a:t>%</a:t>
                      </a:r>
                      <a:endParaRPr sz="1800" dirty="0">
                        <a:latin typeface="Arial MT"/>
                        <a:cs typeface="Arial M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27552">
                <a:tc>
                  <a:txBody>
                    <a:bodyPr/>
                    <a:lstStyle/>
                    <a:p>
                      <a:pPr marL="31750">
                        <a:lnSpc>
                          <a:spcPts val="2060"/>
                        </a:lnSpc>
                      </a:pPr>
                      <a:r>
                        <a:rPr lang="en-US" sz="1800">
                          <a:solidFill>
                            <a:schemeClr val="tx1"/>
                          </a:solidFill>
                          <a:latin typeface="Arial MT"/>
                          <a:ea typeface="+mn-ea"/>
                          <a:cs typeface="Arial MT"/>
                        </a:rPr>
                        <a:t>Midterm</a:t>
                      </a:r>
                      <a:endParaRPr sz="1800">
                        <a:solidFill>
                          <a:schemeClr val="tx1"/>
                        </a:solidFill>
                        <a:latin typeface="Arial MT"/>
                        <a:ea typeface="+mn-ea"/>
                        <a:cs typeface="Arial M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4920" algn="ctr">
                        <a:lnSpc>
                          <a:spcPts val="2060"/>
                        </a:lnSpc>
                      </a:pPr>
                      <a:r>
                        <a:rPr lang="en-US" sz="1800">
                          <a:latin typeface="Arial MT"/>
                          <a:cs typeface="Arial MT"/>
                        </a:rPr>
                        <a:t>20%</a:t>
                      </a:r>
                      <a:endParaRPr sz="1800">
                        <a:latin typeface="Arial MT"/>
                        <a:cs typeface="Arial M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2438626"/>
                  </a:ext>
                </a:extLst>
              </a:tr>
              <a:tr h="327553">
                <a:tc>
                  <a:txBody>
                    <a:bodyPr/>
                    <a:lstStyle/>
                    <a:p>
                      <a:pPr marL="31750">
                        <a:lnSpc>
                          <a:spcPts val="2060"/>
                        </a:lnSpc>
                      </a:pPr>
                      <a:r>
                        <a:rPr lang="en-US" sz="1800">
                          <a:solidFill>
                            <a:schemeClr val="tx1"/>
                          </a:solidFill>
                          <a:latin typeface="Arial MT"/>
                          <a:ea typeface="+mn-ea"/>
                          <a:cs typeface="Arial MT"/>
                        </a:rPr>
                        <a:t>Lab project</a:t>
                      </a:r>
                      <a:endParaRPr sz="1800">
                        <a:solidFill>
                          <a:schemeClr val="tx1"/>
                        </a:solidFill>
                        <a:latin typeface="Arial MT"/>
                        <a:ea typeface="+mn-ea"/>
                        <a:cs typeface="Arial M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4920" algn="ctr">
                        <a:lnSpc>
                          <a:spcPts val="2060"/>
                        </a:lnSpc>
                      </a:pPr>
                      <a:r>
                        <a:rPr lang="en-US" sz="1800" spc="-10" dirty="0">
                          <a:latin typeface="Arial MT"/>
                          <a:cs typeface="Arial MT"/>
                        </a:rPr>
                        <a:t>25%</a:t>
                      </a:r>
                      <a:endParaRPr sz="1800" dirty="0">
                        <a:latin typeface="Arial MT"/>
                        <a:cs typeface="Arial M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6719">
                <a:tc>
                  <a:txBody>
                    <a:bodyPr/>
                    <a:lstStyle/>
                    <a:p>
                      <a:pPr marL="31750">
                        <a:lnSpc>
                          <a:spcPts val="1989"/>
                        </a:lnSpc>
                      </a:pPr>
                      <a:r>
                        <a:rPr lang="en-US" sz="1800" dirty="0">
                          <a:solidFill>
                            <a:schemeClr val="tx1"/>
                          </a:solidFill>
                          <a:latin typeface="Arial MT"/>
                          <a:ea typeface="+mn-ea"/>
                          <a:cs typeface="Arial MT"/>
                        </a:rPr>
                        <a:t>Final</a:t>
                      </a:r>
                      <a:endParaRPr sz="1800" dirty="0">
                        <a:solidFill>
                          <a:schemeClr val="tx1"/>
                        </a:solidFill>
                        <a:latin typeface="Arial MT"/>
                        <a:ea typeface="+mn-ea"/>
                        <a:cs typeface="Arial MT"/>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7460" algn="ctr">
                        <a:lnSpc>
                          <a:spcPts val="1989"/>
                        </a:lnSpc>
                      </a:pPr>
                      <a:r>
                        <a:rPr lang="en-US" sz="1800" spc="-5" dirty="0">
                          <a:latin typeface="Arial MT"/>
                          <a:cs typeface="Arial MT"/>
                        </a:rPr>
                        <a:t>45%</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746779"/>
                  </a:ext>
                </a:extLst>
              </a:tr>
            </a:tbl>
          </a:graphicData>
        </a:graphic>
      </p:graphicFrame>
      <p:sp>
        <p:nvSpPr>
          <p:cNvPr id="9" name="object 9"/>
          <p:cNvSpPr txBox="1"/>
          <p:nvPr/>
        </p:nvSpPr>
        <p:spPr>
          <a:xfrm>
            <a:off x="1922128" y="3726607"/>
            <a:ext cx="5934710" cy="517449"/>
          </a:xfrm>
          <a:prstGeom prst="rect">
            <a:avLst/>
          </a:prstGeom>
        </p:spPr>
        <p:txBody>
          <a:bodyPr vert="horz" wrap="square" lIns="0" tIns="12065" rIns="0" bIns="0" rtlCol="0">
            <a:spAutoFit/>
          </a:bodyPr>
          <a:lstStyle/>
          <a:p>
            <a:pPr marL="50800">
              <a:spcBef>
                <a:spcPts val="95"/>
              </a:spcBef>
            </a:pPr>
            <a:r>
              <a:rPr lang="en-US" sz="1600" b="1" u="heavy" spc="-5" dirty="0">
                <a:uFill>
                  <a:solidFill>
                    <a:srgbClr val="000000"/>
                  </a:solidFill>
                </a:uFill>
                <a:latin typeface="Arial"/>
                <a:cs typeface="Arial"/>
              </a:rPr>
              <a:t>Midterm</a:t>
            </a:r>
            <a:r>
              <a:rPr lang="en-US" sz="1600" b="1" spc="-5" dirty="0">
                <a:latin typeface="Arial"/>
                <a:cs typeface="Arial"/>
              </a:rPr>
              <a:t>:</a:t>
            </a:r>
            <a:r>
              <a:rPr sz="1600" b="1" spc="5" dirty="0">
                <a:latin typeface="Arial"/>
                <a:cs typeface="Arial"/>
              </a:rPr>
              <a:t> </a:t>
            </a:r>
            <a:r>
              <a:rPr lang="en-US" sz="1600" b="1" spc="5" dirty="0">
                <a:latin typeface="Arial"/>
                <a:cs typeface="Arial"/>
              </a:rPr>
              <a:t>   </a:t>
            </a:r>
            <a:r>
              <a:rPr sz="1600" b="1" spc="-5" dirty="0">
                <a:latin typeface="Arial"/>
                <a:cs typeface="Arial"/>
              </a:rPr>
              <a:t>Chapters</a:t>
            </a:r>
            <a:r>
              <a:rPr sz="1600" b="1" spc="20" dirty="0">
                <a:latin typeface="Arial"/>
                <a:cs typeface="Arial"/>
              </a:rPr>
              <a:t> </a:t>
            </a:r>
            <a:r>
              <a:rPr sz="1600" b="1" spc="-5" dirty="0">
                <a:latin typeface="Arial"/>
                <a:cs typeface="Arial"/>
              </a:rPr>
              <a:t>2,</a:t>
            </a:r>
            <a:r>
              <a:rPr sz="1600" b="1" spc="15" dirty="0">
                <a:latin typeface="Arial"/>
                <a:cs typeface="Arial"/>
              </a:rPr>
              <a:t> </a:t>
            </a:r>
            <a:r>
              <a:rPr sz="1600" b="1" spc="-5" dirty="0">
                <a:latin typeface="Arial"/>
                <a:cs typeface="Arial"/>
              </a:rPr>
              <a:t>3</a:t>
            </a:r>
            <a:r>
              <a:rPr lang="en-US" sz="1600" b="1" spc="-5" dirty="0">
                <a:latin typeface="Arial"/>
                <a:cs typeface="Arial"/>
              </a:rPr>
              <a:t>,</a:t>
            </a:r>
            <a:r>
              <a:rPr lang="en-US" sz="1600" b="1" spc="10" dirty="0">
                <a:latin typeface="Arial"/>
                <a:cs typeface="Arial"/>
              </a:rPr>
              <a:t> </a:t>
            </a:r>
            <a:r>
              <a:rPr lang="en-US" sz="1600" b="1" spc="-5" dirty="0">
                <a:latin typeface="Arial"/>
                <a:cs typeface="Arial"/>
              </a:rPr>
              <a:t>and</a:t>
            </a:r>
            <a:r>
              <a:rPr lang="en-US" sz="1600" b="1" spc="5" dirty="0">
                <a:latin typeface="Arial"/>
                <a:cs typeface="Arial"/>
              </a:rPr>
              <a:t> </a:t>
            </a:r>
            <a:r>
              <a:rPr lang="en-US" sz="1600" b="1" spc="-5" dirty="0">
                <a:latin typeface="Arial"/>
                <a:cs typeface="Arial"/>
              </a:rPr>
              <a:t>4</a:t>
            </a:r>
          </a:p>
          <a:p>
            <a:pPr marL="50800">
              <a:spcBef>
                <a:spcPts val="95"/>
              </a:spcBef>
            </a:pPr>
            <a:r>
              <a:rPr lang="en-US" sz="1600" b="1" u="heavy" spc="-5" dirty="0">
                <a:uFill>
                  <a:solidFill>
                    <a:srgbClr val="000000"/>
                  </a:solidFill>
                </a:uFill>
                <a:latin typeface="Arial"/>
                <a:cs typeface="Arial"/>
              </a:rPr>
              <a:t>Final</a:t>
            </a:r>
            <a:r>
              <a:rPr lang="en-US" sz="1600" b="1" spc="-5" dirty="0">
                <a:latin typeface="Arial"/>
                <a:cs typeface="Arial"/>
              </a:rPr>
              <a:t>: 	</a:t>
            </a:r>
            <a:r>
              <a:rPr sz="1600" b="1" spc="10" dirty="0">
                <a:latin typeface="Arial"/>
                <a:cs typeface="Arial"/>
              </a:rPr>
              <a:t> </a:t>
            </a:r>
            <a:r>
              <a:rPr lang="en-US" sz="1600" b="1" spc="10" dirty="0">
                <a:latin typeface="Arial"/>
                <a:cs typeface="Arial"/>
              </a:rPr>
              <a:t>   DH + </a:t>
            </a:r>
            <a:r>
              <a:rPr sz="1600" b="1" spc="-5" dirty="0">
                <a:latin typeface="Arial"/>
                <a:cs typeface="Arial"/>
              </a:rPr>
              <a:t>Chapters</a:t>
            </a:r>
            <a:r>
              <a:rPr sz="1600" b="1" spc="25" dirty="0">
                <a:latin typeface="Arial"/>
                <a:cs typeface="Arial"/>
              </a:rPr>
              <a:t> </a:t>
            </a:r>
            <a:r>
              <a:rPr lang="en-US" sz="1600" b="1" spc="25" dirty="0">
                <a:latin typeface="Arial"/>
                <a:cs typeface="Arial"/>
              </a:rPr>
              <a:t>4, 5 and </a:t>
            </a:r>
            <a:r>
              <a:rPr lang="en-US" sz="1600" b="1" spc="-5" dirty="0">
                <a:latin typeface="Arial"/>
                <a:cs typeface="Arial"/>
              </a:rPr>
              <a:t>6</a:t>
            </a:r>
            <a:endParaRPr sz="1600" dirty="0">
              <a:latin typeface="Arial"/>
              <a:cs typeface="Arial"/>
            </a:endParaRPr>
          </a:p>
        </p:txBody>
      </p:sp>
      <p:sp>
        <p:nvSpPr>
          <p:cNvPr id="16" name="TextBox 15">
            <a:extLst>
              <a:ext uri="{FF2B5EF4-FFF2-40B4-BE49-F238E27FC236}">
                <a16:creationId xmlns:a16="http://schemas.microsoft.com/office/drawing/2014/main" id="{FA2DE24D-CD43-D269-F4B6-1DC385C90AFD}"/>
              </a:ext>
            </a:extLst>
          </p:cNvPr>
          <p:cNvSpPr txBox="1"/>
          <p:nvPr/>
        </p:nvSpPr>
        <p:spPr>
          <a:xfrm>
            <a:off x="1922128" y="4689222"/>
            <a:ext cx="5347352" cy="1677639"/>
          </a:xfrm>
          <a:prstGeom prst="rect">
            <a:avLst/>
          </a:prstGeom>
          <a:noFill/>
        </p:spPr>
        <p:txBody>
          <a:bodyPr wrap="square">
            <a:spAutoFit/>
          </a:bodyPr>
          <a:lstStyle/>
          <a:p>
            <a:pPr marL="265521" indent="-255205" defTabSz="781903">
              <a:spcBef>
                <a:spcPts val="684"/>
              </a:spcBef>
              <a:buClr>
                <a:srgbClr val="3891A7"/>
              </a:buClr>
              <a:buSzPct val="80000"/>
              <a:buFont typeface="Segoe UI Symbol"/>
              <a:buChar char="⚫"/>
              <a:tabLst>
                <a:tab pos="265521" algn="l"/>
                <a:tab pos="266064" algn="l"/>
              </a:tabLst>
            </a:pPr>
            <a:r>
              <a:rPr lang="en-US" sz="2138" b="1" spc="9" dirty="0">
                <a:solidFill>
                  <a:prstClr val="black"/>
                </a:solidFill>
                <a:latin typeface="Times New Roman"/>
                <a:cs typeface="Times New Roman"/>
              </a:rPr>
              <a:t>Forum</a:t>
            </a:r>
          </a:p>
          <a:p>
            <a:pPr marL="265521" indent="-255205" defTabSz="781903">
              <a:spcBef>
                <a:spcPts val="684"/>
              </a:spcBef>
              <a:buClr>
                <a:srgbClr val="3891A7"/>
              </a:buClr>
              <a:buSzPct val="80000"/>
              <a:buFont typeface="Segoe UI Symbol"/>
              <a:buChar char="⚫"/>
              <a:tabLst>
                <a:tab pos="265521" algn="l"/>
                <a:tab pos="266064" algn="l"/>
              </a:tabLst>
            </a:pPr>
            <a:r>
              <a:rPr lang="en-US" sz="2138" b="1" spc="9" dirty="0">
                <a:solidFill>
                  <a:prstClr val="black"/>
                </a:solidFill>
                <a:latin typeface="Times New Roman"/>
                <a:cs typeface="Times New Roman"/>
              </a:rPr>
              <a:t>Presentation/Video</a:t>
            </a:r>
            <a:r>
              <a:rPr lang="en-US" sz="2138" spc="9" dirty="0">
                <a:solidFill>
                  <a:prstClr val="black"/>
                </a:solidFill>
                <a:latin typeface="Times New Roman"/>
                <a:cs typeface="Times New Roman"/>
              </a:rPr>
              <a:t> </a:t>
            </a:r>
            <a:r>
              <a:rPr lang="en-US" sz="2138" b="1" spc="9" dirty="0">
                <a:solidFill>
                  <a:prstClr val="black"/>
                </a:solidFill>
                <a:latin typeface="Times New Roman"/>
                <a:cs typeface="Times New Roman"/>
              </a:rPr>
              <a:t>Segment</a:t>
            </a:r>
          </a:p>
          <a:p>
            <a:pPr marL="265521" indent="-255205" defTabSz="781903">
              <a:spcBef>
                <a:spcPts val="684"/>
              </a:spcBef>
              <a:buClr>
                <a:srgbClr val="3891A7"/>
              </a:buClr>
              <a:buSzPct val="80000"/>
              <a:buFont typeface="Segoe UI Symbol"/>
              <a:buChar char="⚫"/>
              <a:tabLst>
                <a:tab pos="265521" algn="l"/>
                <a:tab pos="266064" algn="l"/>
              </a:tabLst>
            </a:pPr>
            <a:r>
              <a:rPr lang="en-US" sz="2138" b="1" spc="9" dirty="0" err="1">
                <a:solidFill>
                  <a:prstClr val="black"/>
                </a:solidFill>
                <a:latin typeface="Times New Roman"/>
                <a:cs typeface="Times New Roman"/>
              </a:rPr>
              <a:t>Matlab</a:t>
            </a:r>
            <a:r>
              <a:rPr lang="en-US" sz="2138" b="1" spc="9" dirty="0">
                <a:solidFill>
                  <a:prstClr val="black"/>
                </a:solidFill>
                <a:latin typeface="Times New Roman"/>
                <a:cs typeface="Times New Roman"/>
              </a:rPr>
              <a:t>-based assignments and exams</a:t>
            </a:r>
          </a:p>
          <a:p>
            <a:pPr marL="265521" indent="-255205" defTabSz="781903">
              <a:spcBef>
                <a:spcPts val="684"/>
              </a:spcBef>
              <a:buClr>
                <a:srgbClr val="3891A7"/>
              </a:buClr>
              <a:buSzPct val="80000"/>
              <a:buFont typeface="Segoe UI Symbol"/>
              <a:buChar char="⚫"/>
              <a:tabLst>
                <a:tab pos="265521" algn="l"/>
                <a:tab pos="266064" algn="l"/>
              </a:tabLst>
            </a:pPr>
            <a:r>
              <a:rPr lang="en-US" sz="2138" b="1" spc="9" dirty="0">
                <a:solidFill>
                  <a:prstClr val="black"/>
                </a:solidFill>
                <a:latin typeface="Times New Roman"/>
                <a:cs typeface="Times New Roman"/>
              </a:rPr>
              <a:t>Team assignments and quizzes</a:t>
            </a:r>
          </a:p>
        </p:txBody>
      </p:sp>
      <p:graphicFrame>
        <p:nvGraphicFramePr>
          <p:cNvPr id="10" name="Table 9">
            <a:extLst>
              <a:ext uri="{FF2B5EF4-FFF2-40B4-BE49-F238E27FC236}">
                <a16:creationId xmlns:a16="http://schemas.microsoft.com/office/drawing/2014/main" id="{6DDD7FD8-836B-4367-886F-557D2D3C872A}"/>
              </a:ext>
            </a:extLst>
          </p:cNvPr>
          <p:cNvGraphicFramePr>
            <a:graphicFrameLocks noGrp="1"/>
          </p:cNvGraphicFramePr>
          <p:nvPr>
            <p:extLst>
              <p:ext uri="{D42A27DB-BD31-4B8C-83A1-F6EECF244321}">
                <p14:modId xmlns:p14="http://schemas.microsoft.com/office/powerpoint/2010/main" val="311219272"/>
              </p:ext>
            </p:extLst>
          </p:nvPr>
        </p:nvGraphicFramePr>
        <p:xfrm>
          <a:off x="8458200" y="1058145"/>
          <a:ext cx="2870200" cy="5037848"/>
        </p:xfrm>
        <a:graphic>
          <a:graphicData uri="http://schemas.openxmlformats.org/drawingml/2006/table">
            <a:tbl>
              <a:tblPr/>
              <a:tblGrid>
                <a:gridCol w="884279">
                  <a:extLst>
                    <a:ext uri="{9D8B030D-6E8A-4147-A177-3AD203B41FA5}">
                      <a16:colId xmlns:a16="http://schemas.microsoft.com/office/drawing/2014/main" val="896143023"/>
                    </a:ext>
                  </a:extLst>
                </a:gridCol>
                <a:gridCol w="900987">
                  <a:extLst>
                    <a:ext uri="{9D8B030D-6E8A-4147-A177-3AD203B41FA5}">
                      <a16:colId xmlns:a16="http://schemas.microsoft.com/office/drawing/2014/main" val="2304049763"/>
                    </a:ext>
                  </a:extLst>
                </a:gridCol>
                <a:gridCol w="1084934">
                  <a:extLst>
                    <a:ext uri="{9D8B030D-6E8A-4147-A177-3AD203B41FA5}">
                      <a16:colId xmlns:a16="http://schemas.microsoft.com/office/drawing/2014/main" val="3283343248"/>
                    </a:ext>
                  </a:extLst>
                </a:gridCol>
              </a:tblGrid>
              <a:tr h="296344">
                <a:tc>
                  <a:txBody>
                    <a:bodyPr/>
                    <a:lstStyle/>
                    <a:p>
                      <a:pPr algn="ctr" fontAlgn="ctr"/>
                      <a:r>
                        <a:rPr lang="en-US" sz="1500" b="1" i="0" u="none" strike="noStrike" dirty="0">
                          <a:solidFill>
                            <a:srgbClr val="000000"/>
                          </a:solidFill>
                          <a:effectLst/>
                          <a:latin typeface="Calibri" panose="020F0502020204030204" pitchFamily="34" charset="0"/>
                        </a:rPr>
                        <a:t>weeks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1" i="0" u="none" strike="noStrike">
                          <a:solidFill>
                            <a:srgbClr val="000000"/>
                          </a:solidFill>
                          <a:effectLst/>
                          <a:latin typeface="Calibri" panose="020F0502020204030204" pitchFamily="34" charset="0"/>
                        </a:rPr>
                        <a:t>Tuesday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Calibri" panose="020F0502020204030204" pitchFamily="34" charset="0"/>
                        </a:rPr>
                        <a:t>Thursday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9769265"/>
                  </a:ext>
                </a:extLst>
              </a:tr>
              <a:tr h="296344">
                <a:tc>
                  <a:txBody>
                    <a:bodyPr/>
                    <a:lstStyle/>
                    <a:p>
                      <a:pPr algn="ctr" fontAlgn="b"/>
                      <a:r>
                        <a:rPr lang="en-US" sz="1500" b="1"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13-Jan</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15-Jan</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3465829"/>
                  </a:ext>
                </a:extLst>
              </a:tr>
              <a:tr h="296344">
                <a:tc>
                  <a:txBody>
                    <a:bodyPr/>
                    <a:lstStyle/>
                    <a:p>
                      <a:pPr algn="ctr" fontAlgn="b"/>
                      <a:r>
                        <a:rPr lang="en-US" sz="1500" b="1"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20-Jan</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22-Jan</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2777233"/>
                  </a:ext>
                </a:extLst>
              </a:tr>
              <a:tr h="296344">
                <a:tc>
                  <a:txBody>
                    <a:bodyPr/>
                    <a:lstStyle/>
                    <a:p>
                      <a:pPr algn="ctr" fontAlgn="b"/>
                      <a:r>
                        <a:rPr lang="en-US" sz="1500" b="1" i="0" u="none" strike="noStrike" dirty="0">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27-Jan</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29-Jan</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2537309"/>
                  </a:ext>
                </a:extLst>
              </a:tr>
              <a:tr h="296344">
                <a:tc>
                  <a:txBody>
                    <a:bodyPr/>
                    <a:lstStyle/>
                    <a:p>
                      <a:pPr algn="ctr" fontAlgn="b"/>
                      <a:r>
                        <a:rPr lang="en-US" sz="1500" b="1"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3-Feb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5-Feb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3180521"/>
                  </a:ext>
                </a:extLst>
              </a:tr>
              <a:tr h="296344">
                <a:tc>
                  <a:txBody>
                    <a:bodyPr/>
                    <a:lstStyle/>
                    <a:p>
                      <a:pPr algn="ctr" fontAlgn="b"/>
                      <a:r>
                        <a:rPr lang="en-US" sz="1500" b="1"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10-Feb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12-Feb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4199846"/>
                  </a:ext>
                </a:extLst>
              </a:tr>
              <a:tr h="296344">
                <a:tc>
                  <a:txBody>
                    <a:bodyPr/>
                    <a:lstStyle/>
                    <a:p>
                      <a:pPr algn="ctr" fontAlgn="b"/>
                      <a:r>
                        <a:rPr lang="en-US" sz="1500" b="1" i="0" u="none" strike="noStrike" dirty="0">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ptos Narrow" panose="020B0004020202020204" pitchFamily="34" charset="0"/>
                        </a:rPr>
                        <a:t>17-Feb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19-Feb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217578"/>
                  </a:ext>
                </a:extLst>
              </a:tr>
              <a:tr h="296344">
                <a:tc>
                  <a:txBody>
                    <a:bodyPr/>
                    <a:lstStyle/>
                    <a:p>
                      <a:pPr algn="ctr" fontAlgn="b"/>
                      <a:r>
                        <a:rPr lang="en-US" sz="1500" b="1" i="0" u="none" strike="noStrike" dirty="0">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24-Feb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26-Feb</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64701"/>
                  </a:ext>
                </a:extLst>
              </a:tr>
              <a:tr h="296344">
                <a:tc>
                  <a:txBody>
                    <a:bodyPr/>
                    <a:lstStyle/>
                    <a:p>
                      <a:pPr algn="ctr" fontAlgn="b"/>
                      <a:r>
                        <a:rPr lang="en-US" sz="1500" b="1" i="0" u="none" strike="noStrike" dirty="0">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3-Mar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a:solidFill>
                            <a:srgbClr val="000000"/>
                          </a:solidFill>
                          <a:effectLst/>
                          <a:latin typeface="Aptos Narrow" panose="020B0004020202020204" pitchFamily="34" charset="0"/>
                        </a:rPr>
                        <a:t>5-Mar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1372854"/>
                  </a:ext>
                </a:extLst>
              </a:tr>
              <a:tr h="296344">
                <a:tc>
                  <a:txBody>
                    <a:bodyPr/>
                    <a:lstStyle/>
                    <a:p>
                      <a:pPr algn="ctr" fontAlgn="b"/>
                      <a:r>
                        <a:rPr lang="en-US" sz="1500" b="1" i="0" u="none" strike="noStrike" dirty="0">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10-Mar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Aptos Narrow" panose="020B0004020202020204" pitchFamily="34" charset="0"/>
                        </a:rPr>
                        <a:t>12-Mar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6459648"/>
                  </a:ext>
                </a:extLst>
              </a:tr>
              <a:tr h="296344">
                <a:tc>
                  <a:txBody>
                    <a:bodyPr/>
                    <a:lstStyle/>
                    <a:p>
                      <a:pPr algn="ctr" fontAlgn="b"/>
                      <a:r>
                        <a:rPr lang="en-US" sz="1500" b="1" i="0" u="none" strike="noStrike" dirty="0">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17-Mar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Aptos Narrow" panose="020B0004020202020204" pitchFamily="34" charset="0"/>
                        </a:rPr>
                        <a:t>19-Mar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9389416"/>
                  </a:ext>
                </a:extLst>
              </a:tr>
              <a:tr h="296344">
                <a:tc>
                  <a:txBody>
                    <a:bodyPr/>
                    <a:lstStyle/>
                    <a:p>
                      <a:pPr algn="ctr" fontAlgn="b"/>
                      <a:r>
                        <a:rPr lang="en-US" sz="1500" b="1" i="0" u="none" strike="no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24-Mar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26-Mar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3962525"/>
                  </a:ext>
                </a:extLst>
              </a:tr>
              <a:tr h="296344">
                <a:tc>
                  <a:txBody>
                    <a:bodyPr/>
                    <a:lstStyle/>
                    <a:p>
                      <a:pPr algn="ctr" fontAlgn="b"/>
                      <a:r>
                        <a:rPr lang="en-US" sz="1500" b="1" i="0" u="none" strike="noStrike" dirty="0">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31-Mar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Aptos Narrow" panose="020B0004020202020204" pitchFamily="34" charset="0"/>
                        </a:rPr>
                        <a:t>2-Apr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9106680"/>
                  </a:ext>
                </a:extLst>
              </a:tr>
              <a:tr h="296344">
                <a:tc>
                  <a:txBody>
                    <a:bodyPr/>
                    <a:lstStyle/>
                    <a:p>
                      <a:pPr algn="ctr" fontAlgn="b"/>
                      <a:r>
                        <a:rPr lang="en-US" sz="1500" b="1"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7-Apr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Aptos Narrow" panose="020B0004020202020204" pitchFamily="34" charset="0"/>
                        </a:rPr>
                        <a:t>9-Apr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724608"/>
                  </a:ext>
                </a:extLst>
              </a:tr>
              <a:tr h="296344">
                <a:tc>
                  <a:txBody>
                    <a:bodyPr/>
                    <a:lstStyle/>
                    <a:p>
                      <a:pPr algn="ctr" fontAlgn="b"/>
                      <a:r>
                        <a:rPr lang="en-US" sz="1500" b="1" i="0" u="none" strike="noStrike" dirty="0">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ptos Narrow" panose="020B0004020202020204" pitchFamily="34" charset="0"/>
                        </a:rPr>
                        <a:t>14-Apr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Aptos Narrow" panose="020B0004020202020204" pitchFamily="34" charset="0"/>
                        </a:rPr>
                        <a:t>16-Apr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2986431"/>
                  </a:ext>
                </a:extLst>
              </a:tr>
              <a:tr h="296344">
                <a:tc>
                  <a:txBody>
                    <a:bodyPr/>
                    <a:lstStyle/>
                    <a:p>
                      <a:pPr algn="ctr" fontAlgn="b"/>
                      <a:r>
                        <a:rPr lang="en-US" sz="1500" b="1" i="0" u="none" strike="noStrike" dirty="0">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Aptos Narrow" panose="020B0004020202020204" pitchFamily="34" charset="0"/>
                        </a:rPr>
                        <a:t>21-Apr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Aptos Narrow" panose="020B0004020202020204" pitchFamily="34" charset="0"/>
                        </a:rPr>
                        <a:t>23-Apr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1523693"/>
                  </a:ext>
                </a:extLst>
              </a:tr>
              <a:tr h="296344">
                <a:tc>
                  <a:txBody>
                    <a:bodyPr/>
                    <a:lstStyle/>
                    <a:p>
                      <a:pPr algn="ctr" fontAlgn="b"/>
                      <a:r>
                        <a:rPr lang="en-US" sz="1500" b="1" i="0" u="none" strike="noStrike" dirty="0">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Aptos Narrow" panose="020B0004020202020204" pitchFamily="34" charset="0"/>
                        </a:rPr>
                        <a:t>29-Apr</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Aptos Narrow" panose="020B0004020202020204" pitchFamily="3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5688039"/>
                  </a:ext>
                </a:extLst>
              </a:tr>
            </a:tbl>
          </a:graphicData>
        </a:graphic>
      </p:graphicFrame>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A7173338-2927-503E-5874-16534B89B2FD}"/>
              </a:ext>
            </a:extLst>
          </p:cNvPr>
          <p:cNvSpPr/>
          <p:nvPr/>
        </p:nvSpPr>
        <p:spPr>
          <a:xfrm>
            <a:off x="381000" y="1286522"/>
            <a:ext cx="5085162" cy="5085162"/>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he American university of beirut: Challenges and opportunities.">
            <a:extLst>
              <a:ext uri="{FF2B5EF4-FFF2-40B4-BE49-F238E27FC236}">
                <a16:creationId xmlns:a16="http://schemas.microsoft.com/office/drawing/2014/main" id="{F55D7D79-8E6E-BDB4-C042-4D69A553769A}"/>
              </a:ext>
            </a:extLst>
          </p:cNvPr>
          <p:cNvSpPr txBox="1"/>
          <p:nvPr/>
        </p:nvSpPr>
        <p:spPr>
          <a:xfrm>
            <a:off x="7888015" y="338957"/>
            <a:ext cx="3468570"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2300">
                <a:solidFill>
                  <a:srgbClr val="000000"/>
                </a:solidFill>
                <a:latin typeface="Proxima Nova Rg"/>
                <a:ea typeface="Proxima Nova Rg"/>
                <a:cs typeface="Proxima Nova Rg"/>
                <a:sym typeface="Proxima Nova"/>
              </a:defRPr>
            </a:pPr>
            <a:r>
              <a:rPr kumimoji="0" lang="en-US" sz="1500" b="0" i="0" u="none" strike="noStrike" kern="1200" cap="none" spc="0" normalizeH="0" baseline="0" noProof="0">
                <a:ln>
                  <a:noFill/>
                </a:ln>
                <a:solidFill>
                  <a:srgbClr val="000000"/>
                </a:solidFill>
                <a:effectLst/>
                <a:uLnTx/>
                <a:uFillTx/>
                <a:latin typeface="Proxima Nova Rg"/>
                <a:sym typeface="Proxima Nova"/>
              </a:rPr>
              <a:t>Team formation</a:t>
            </a:r>
          </a:p>
        </p:txBody>
      </p:sp>
      <p:pic>
        <p:nvPicPr>
          <p:cNvPr id="8" name="Picture 7" descr="A group of people sitting around a table&#10;&#10;Description automatically generated">
            <a:extLst>
              <a:ext uri="{FF2B5EF4-FFF2-40B4-BE49-F238E27FC236}">
                <a16:creationId xmlns:a16="http://schemas.microsoft.com/office/drawing/2014/main" id="{43BCBE38-12F8-A46B-A086-6F98A79EC89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5419" y="1267472"/>
            <a:ext cx="5028868" cy="5028868"/>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1" name="object 2">
            <a:extLst>
              <a:ext uri="{FF2B5EF4-FFF2-40B4-BE49-F238E27FC236}">
                <a16:creationId xmlns:a16="http://schemas.microsoft.com/office/drawing/2014/main" id="{E906FDBA-D047-2E04-DE46-71A2D36B99D4}"/>
              </a:ext>
            </a:extLst>
          </p:cNvPr>
          <p:cNvSpPr txBox="1">
            <a:spLocks/>
          </p:cNvSpPr>
          <p:nvPr/>
        </p:nvSpPr>
        <p:spPr>
          <a:xfrm>
            <a:off x="5824521" y="2667000"/>
            <a:ext cx="4387883" cy="3237690"/>
          </a:xfrm>
          <a:prstGeom prst="rect">
            <a:avLst/>
          </a:prstGeom>
        </p:spPr>
        <p:txBody>
          <a:bodyPr vert="horz" lIns="91440" tIns="45720" rIns="91440" bIns="45720" rtlCol="0" anchor="t">
            <a:normAutofit/>
          </a:bodyPr>
          <a:lstStyle>
            <a:lvl1pPr>
              <a:defRPr>
                <a:latin typeface="+mj-lt"/>
                <a:ea typeface="+mj-ea"/>
                <a:cs typeface="+mj-cs"/>
              </a:defRPr>
            </a:lvl1pPr>
          </a:lstStyle>
          <a:p>
            <a:pPr marL="0" marR="0" lvl="0" indent="0" algn="l" defTabSz="914400" rtl="0" eaLnBrk="1" fontAlgn="auto" latinLnBrk="0" hangingPunct="1">
              <a:lnSpc>
                <a:spcPct val="90000"/>
              </a:lnSpc>
              <a:spcBef>
                <a:spcPts val="95"/>
              </a:spcBef>
              <a:spcAft>
                <a:spcPts val="0"/>
              </a:spcAft>
              <a:buClrTx/>
              <a:buSzTx/>
              <a:buFontTx/>
              <a:buNone/>
              <a:tabLst/>
              <a:defRPr/>
            </a:pPr>
            <a:r>
              <a:rPr kumimoji="0" lang="en-US" sz="2400" b="1" i="0" u="none" strike="noStrike" kern="1200" cap="none" spc="-5" normalizeH="0" baseline="0" noProof="0" dirty="0">
                <a:ln>
                  <a:noFill/>
                </a:ln>
                <a:solidFill>
                  <a:prstClr val="black">
                    <a:alpha val="80000"/>
                  </a:prstClr>
                </a:solidFill>
                <a:effectLst/>
                <a:uLnTx/>
                <a:uFillTx/>
                <a:latin typeface="Calibri"/>
                <a:ea typeface="+mj-ea"/>
                <a:cs typeface="+mj-cs"/>
              </a:rPr>
              <a:t>Team formation</a:t>
            </a:r>
          </a:p>
          <a:p>
            <a:pPr marL="355600" marR="0" lvl="0" indent="-228600" algn="l" defTabSz="914400" rtl="0" eaLnBrk="1" fontAlgn="auto" latinLnBrk="0" hangingPunct="1">
              <a:lnSpc>
                <a:spcPct val="90000"/>
              </a:lnSpc>
              <a:spcBef>
                <a:spcPts val="95"/>
              </a:spcBef>
              <a:spcAft>
                <a:spcPts val="0"/>
              </a:spcAft>
              <a:buClrTx/>
              <a:buSzTx/>
              <a:buFont typeface="Arial" panose="020B0604020202020204" pitchFamily="34" charset="0"/>
              <a:buChar char="•"/>
              <a:tabLst/>
              <a:defRPr/>
            </a:pPr>
            <a:r>
              <a:rPr kumimoji="0" lang="en-US" sz="2400" b="0" i="0" u="none" strike="noStrike" kern="1200" cap="none" spc="-5" normalizeH="0" baseline="0" noProof="0" dirty="0">
                <a:ln>
                  <a:noFill/>
                </a:ln>
                <a:solidFill>
                  <a:prstClr val="black">
                    <a:alpha val="80000"/>
                  </a:prstClr>
                </a:solidFill>
                <a:effectLst/>
                <a:uLnTx/>
                <a:uFillTx/>
                <a:latin typeface="Calibri"/>
                <a:ea typeface="+mj-ea"/>
                <a:cs typeface="+mj-cs"/>
              </a:rPr>
              <a:t>2-3 members per team</a:t>
            </a:r>
          </a:p>
          <a:p>
            <a:pPr marL="355600" marR="0" lvl="0" indent="-228600" algn="l" defTabSz="914400" rtl="0" eaLnBrk="1" fontAlgn="auto" latinLnBrk="0" hangingPunct="1">
              <a:lnSpc>
                <a:spcPct val="90000"/>
              </a:lnSpc>
              <a:spcBef>
                <a:spcPts val="95"/>
              </a:spcBef>
              <a:spcAft>
                <a:spcPts val="0"/>
              </a:spcAft>
              <a:buClrTx/>
              <a:buSzTx/>
              <a:buFont typeface="Arial" panose="020B0604020202020204" pitchFamily="34" charset="0"/>
              <a:buChar char="•"/>
              <a:tabLst/>
              <a:defRPr/>
            </a:pPr>
            <a:r>
              <a:rPr kumimoji="0" lang="en-US" sz="2400" b="0" i="0" u="none" strike="noStrike" kern="1200" cap="none" spc="-5" normalizeH="0" baseline="0" noProof="0" dirty="0">
                <a:ln>
                  <a:noFill/>
                </a:ln>
                <a:solidFill>
                  <a:prstClr val="black">
                    <a:alpha val="80000"/>
                  </a:prstClr>
                </a:solidFill>
                <a:effectLst/>
                <a:uLnTx/>
                <a:uFillTx/>
                <a:latin typeface="Calibri"/>
                <a:ea typeface="+mj-ea"/>
                <a:cs typeface="+mj-cs"/>
              </a:rPr>
              <a:t>Choose your teams on Moodle</a:t>
            </a:r>
          </a:p>
          <a:p>
            <a:pPr marL="12700" marR="0" lvl="0" indent="-228600" algn="l" defTabSz="914400" rtl="0" eaLnBrk="1" fontAlgn="auto" latinLnBrk="0" hangingPunct="1">
              <a:lnSpc>
                <a:spcPct val="90000"/>
              </a:lnSpc>
              <a:spcBef>
                <a:spcPts val="95"/>
              </a:spcBef>
              <a:spcAft>
                <a:spcPts val="0"/>
              </a:spcAft>
              <a:buClrTx/>
              <a:buSzTx/>
              <a:buFont typeface="Arial" panose="020B0604020202020204" pitchFamily="34" charset="0"/>
              <a:buChar char="•"/>
              <a:tabLst/>
              <a:defRPr/>
            </a:pPr>
            <a:endParaRPr kumimoji="0" lang="en-US" sz="2400" b="0" i="0" u="none" strike="noStrike" kern="1200" cap="none" spc="-5" normalizeH="0" baseline="0" noProof="0" dirty="0">
              <a:ln>
                <a:noFill/>
              </a:ln>
              <a:solidFill>
                <a:prstClr val="black">
                  <a:alpha val="80000"/>
                </a:prstClr>
              </a:solidFill>
              <a:effectLst/>
              <a:uLnTx/>
              <a:uFillTx/>
              <a:latin typeface="Calibri"/>
              <a:ea typeface="+mj-ea"/>
              <a:cs typeface="+mj-cs"/>
            </a:endParaRPr>
          </a:p>
          <a:p>
            <a:pPr marL="0" marR="0" lvl="0" indent="0" algn="l" defTabSz="914400" rtl="0" eaLnBrk="1" fontAlgn="auto" latinLnBrk="0" hangingPunct="1">
              <a:lnSpc>
                <a:spcPct val="90000"/>
              </a:lnSpc>
              <a:spcBef>
                <a:spcPts val="95"/>
              </a:spcBef>
              <a:spcAft>
                <a:spcPts val="0"/>
              </a:spcAft>
              <a:buClrTx/>
              <a:buSzTx/>
              <a:buFontTx/>
              <a:buNone/>
              <a:tabLst/>
              <a:defRPr/>
            </a:pPr>
            <a:r>
              <a:rPr kumimoji="0" lang="en-US" sz="2400" b="1" i="0" u="none" strike="noStrike" kern="1200" cap="none" spc="-5" normalizeH="0" baseline="0" noProof="0" dirty="0">
                <a:ln>
                  <a:noFill/>
                </a:ln>
                <a:solidFill>
                  <a:prstClr val="black">
                    <a:alpha val="80000"/>
                  </a:prstClr>
                </a:solidFill>
                <a:effectLst/>
                <a:uLnTx/>
                <a:uFillTx/>
                <a:latin typeface="Calibri"/>
                <a:ea typeface="+mj-ea"/>
                <a:cs typeface="+mj-cs"/>
              </a:rPr>
              <a:t>Grading</a:t>
            </a:r>
          </a:p>
          <a:p>
            <a:pPr marL="469900" marR="0" lvl="0" indent="-228600" algn="l" defTabSz="914400" rtl="0" eaLnBrk="1" fontAlgn="auto" latinLnBrk="0" hangingPunct="1">
              <a:lnSpc>
                <a:spcPct val="90000"/>
              </a:lnSpc>
              <a:spcBef>
                <a:spcPts val="95"/>
              </a:spcBef>
              <a:spcAft>
                <a:spcPts val="0"/>
              </a:spcAft>
              <a:buClrTx/>
              <a:buSzTx/>
              <a:buFont typeface="Arial" panose="020B0604020202020204" pitchFamily="34" charset="0"/>
              <a:buChar char="•"/>
              <a:tabLst/>
              <a:defRPr/>
            </a:pPr>
            <a:r>
              <a:rPr kumimoji="0" lang="en-US" sz="2400" b="0" i="0" u="none" strike="noStrike" kern="1200" cap="none" spc="-5" normalizeH="0" baseline="0" noProof="0" dirty="0">
                <a:ln>
                  <a:noFill/>
                </a:ln>
                <a:solidFill>
                  <a:prstClr val="black">
                    <a:alpha val="80000"/>
                  </a:prstClr>
                </a:solidFill>
                <a:effectLst/>
                <a:uLnTx/>
                <a:uFillTx/>
                <a:latin typeface="Calibri"/>
                <a:ea typeface="+mj-ea"/>
                <a:cs typeface="+mj-cs"/>
              </a:rPr>
              <a:t>Grades will be over 10 pts</a:t>
            </a:r>
          </a:p>
          <a:p>
            <a:pPr marL="469900" marR="0" lvl="0" indent="-228600" algn="l" defTabSz="914400" rtl="0" eaLnBrk="1" fontAlgn="auto" latinLnBrk="0" hangingPunct="1">
              <a:lnSpc>
                <a:spcPct val="90000"/>
              </a:lnSpc>
              <a:spcBef>
                <a:spcPts val="95"/>
              </a:spcBef>
              <a:spcAft>
                <a:spcPts val="0"/>
              </a:spcAft>
              <a:buClrTx/>
              <a:buSzTx/>
              <a:buFont typeface="Arial" panose="020B0604020202020204" pitchFamily="34" charset="0"/>
              <a:buChar char="•"/>
              <a:tabLst/>
              <a:defRPr/>
            </a:pPr>
            <a:r>
              <a:rPr kumimoji="0" lang="en-US" sz="2400" b="0" i="0" u="none" strike="noStrike" kern="1200" cap="none" spc="-5" normalizeH="0" baseline="0" noProof="0" dirty="0">
                <a:ln>
                  <a:noFill/>
                </a:ln>
                <a:solidFill>
                  <a:prstClr val="black">
                    <a:alpha val="80000"/>
                  </a:prstClr>
                </a:solidFill>
                <a:effectLst/>
                <a:uLnTx/>
                <a:uFillTx/>
                <a:latin typeface="Calibri"/>
                <a:ea typeface="+mj-ea"/>
                <a:cs typeface="+mj-cs"/>
              </a:rPr>
              <a:t>First 3 teams will have 1,2 and 3 extra points on the total</a:t>
            </a:r>
          </a:p>
        </p:txBody>
      </p:sp>
    </p:spTree>
    <p:extLst>
      <p:ext uri="{BB962C8B-B14F-4D97-AF65-F5344CB8AC3E}">
        <p14:creationId xmlns:p14="http://schemas.microsoft.com/office/powerpoint/2010/main" val="84593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466968"/>
            <a:ext cx="2667000" cy="452120"/>
          </a:xfrm>
          <a:prstGeom prst="rect">
            <a:avLst/>
          </a:prstGeom>
        </p:spPr>
        <p:txBody>
          <a:bodyPr vert="horz" wrap="square" lIns="0" tIns="12065" rIns="0" bIns="0" rtlCol="0">
            <a:spAutoFit/>
          </a:bodyPr>
          <a:lstStyle/>
          <a:p>
            <a:pPr marL="12700">
              <a:spcBef>
                <a:spcPts val="95"/>
              </a:spcBef>
            </a:pPr>
            <a:r>
              <a:rPr lang="en-US" sz="2800" spc="-5" dirty="0">
                <a:latin typeface="Arial Black"/>
                <a:cs typeface="Arial Black"/>
              </a:rPr>
              <a:t>Office hours</a:t>
            </a:r>
            <a:endParaRPr sz="2800" dirty="0">
              <a:latin typeface="Arial Black"/>
              <a:cs typeface="Arial Black"/>
            </a:endParaRPr>
          </a:p>
        </p:txBody>
      </p:sp>
      <p:sp>
        <p:nvSpPr>
          <p:cNvPr id="12" name="TextBox 11">
            <a:extLst>
              <a:ext uri="{FF2B5EF4-FFF2-40B4-BE49-F238E27FC236}">
                <a16:creationId xmlns:a16="http://schemas.microsoft.com/office/drawing/2014/main" id="{538235D8-7615-8D98-6792-1C44917A9748}"/>
              </a:ext>
            </a:extLst>
          </p:cNvPr>
          <p:cNvSpPr txBox="1"/>
          <p:nvPr/>
        </p:nvSpPr>
        <p:spPr>
          <a:xfrm>
            <a:off x="2419350" y="6038469"/>
            <a:ext cx="2209800" cy="590931"/>
          </a:xfrm>
          <a:prstGeom prst="rect">
            <a:avLst/>
          </a:prstGeom>
          <a:noFill/>
        </p:spPr>
        <p:txBody>
          <a:bodyPr wrap="square">
            <a:spAutoFit/>
          </a:bodyPr>
          <a:lstStyle/>
          <a:p>
            <a:pPr>
              <a:lnSpc>
                <a:spcPct val="90000"/>
              </a:lnSpc>
            </a:pPr>
            <a:r>
              <a:rPr lang="en-US" u="heavy" spc="-5" dirty="0">
                <a:uFill>
                  <a:solidFill>
                    <a:srgbClr val="0000FF"/>
                  </a:solidFill>
                </a:uFill>
                <a:hlinkClick r:id="rId2"/>
              </a:rPr>
              <a:t>hh224@aub.edu.lb</a:t>
            </a:r>
            <a:endParaRPr lang="en-US" u="heavy" spc="-5" dirty="0">
              <a:uFill>
                <a:solidFill>
                  <a:srgbClr val="0000FF"/>
                </a:solidFill>
              </a:uFill>
            </a:endParaRPr>
          </a:p>
          <a:p>
            <a:pPr>
              <a:lnSpc>
                <a:spcPct val="90000"/>
              </a:lnSpc>
            </a:pPr>
            <a:r>
              <a:rPr lang="en-US" spc="-5" dirty="0">
                <a:uFill>
                  <a:solidFill>
                    <a:srgbClr val="0000FF"/>
                  </a:solidFill>
                </a:uFill>
              </a:rPr>
              <a:t>Bechtel 503</a:t>
            </a:r>
            <a:endParaRPr lang="en-US" dirty="0"/>
          </a:p>
        </p:txBody>
      </p:sp>
      <p:graphicFrame>
        <p:nvGraphicFramePr>
          <p:cNvPr id="5" name="Table 4">
            <a:extLst>
              <a:ext uri="{FF2B5EF4-FFF2-40B4-BE49-F238E27FC236}">
                <a16:creationId xmlns:a16="http://schemas.microsoft.com/office/drawing/2014/main" id="{38BC6916-68CA-4BF9-A93B-F7B652633E8F}"/>
              </a:ext>
            </a:extLst>
          </p:cNvPr>
          <p:cNvGraphicFramePr>
            <a:graphicFrameLocks noGrp="1"/>
          </p:cNvGraphicFramePr>
          <p:nvPr/>
        </p:nvGraphicFramePr>
        <p:xfrm>
          <a:off x="1730022" y="1102117"/>
          <a:ext cx="7149353" cy="4872547"/>
        </p:xfrm>
        <a:graphic>
          <a:graphicData uri="http://schemas.openxmlformats.org/drawingml/2006/table">
            <a:tbl>
              <a:tblPr firstRow="1" firstCol="1" bandRow="1">
                <a:tableStyleId>{93296810-A885-4BE3-A3E7-6D5BEEA58F35}</a:tableStyleId>
              </a:tblPr>
              <a:tblGrid>
                <a:gridCol w="1116523">
                  <a:extLst>
                    <a:ext uri="{9D8B030D-6E8A-4147-A177-3AD203B41FA5}">
                      <a16:colId xmlns:a16="http://schemas.microsoft.com/office/drawing/2014/main" val="2163776038"/>
                    </a:ext>
                  </a:extLst>
                </a:gridCol>
                <a:gridCol w="1206566">
                  <a:extLst>
                    <a:ext uri="{9D8B030D-6E8A-4147-A177-3AD203B41FA5}">
                      <a16:colId xmlns:a16="http://schemas.microsoft.com/office/drawing/2014/main" val="3162374248"/>
                    </a:ext>
                  </a:extLst>
                </a:gridCol>
                <a:gridCol w="1206566">
                  <a:extLst>
                    <a:ext uri="{9D8B030D-6E8A-4147-A177-3AD203B41FA5}">
                      <a16:colId xmlns:a16="http://schemas.microsoft.com/office/drawing/2014/main" val="776697241"/>
                    </a:ext>
                  </a:extLst>
                </a:gridCol>
                <a:gridCol w="1206566">
                  <a:extLst>
                    <a:ext uri="{9D8B030D-6E8A-4147-A177-3AD203B41FA5}">
                      <a16:colId xmlns:a16="http://schemas.microsoft.com/office/drawing/2014/main" val="468109199"/>
                    </a:ext>
                  </a:extLst>
                </a:gridCol>
                <a:gridCol w="1206566">
                  <a:extLst>
                    <a:ext uri="{9D8B030D-6E8A-4147-A177-3AD203B41FA5}">
                      <a16:colId xmlns:a16="http://schemas.microsoft.com/office/drawing/2014/main" val="655079576"/>
                    </a:ext>
                  </a:extLst>
                </a:gridCol>
                <a:gridCol w="1206566">
                  <a:extLst>
                    <a:ext uri="{9D8B030D-6E8A-4147-A177-3AD203B41FA5}">
                      <a16:colId xmlns:a16="http://schemas.microsoft.com/office/drawing/2014/main" val="3563677100"/>
                    </a:ext>
                  </a:extLst>
                </a:gridCol>
              </a:tblGrid>
              <a:tr h="403833">
                <a:tc>
                  <a:txBody>
                    <a:bodyPr/>
                    <a:lstStyle/>
                    <a:p>
                      <a:pPr algn="ctr" fontAlgn="ctr"/>
                      <a:r>
                        <a:rPr lang="en-US" sz="1400" b="1" u="none" strike="noStrike" dirty="0">
                          <a:solidFill>
                            <a:srgbClr val="FFFFFF"/>
                          </a:solidFill>
                          <a:effectLst/>
                        </a:rPr>
                        <a:t> </a:t>
                      </a:r>
                      <a:endParaRPr lang="en-US" sz="1400" b="1" i="0" u="none" strike="noStrike" dirty="0">
                        <a:solidFill>
                          <a:srgbClr val="FFFFFF"/>
                        </a:solidFill>
                        <a:effectLst/>
                        <a:latin typeface="Calibri" panose="020F0502020204030204" pitchFamily="34" charset="0"/>
                      </a:endParaRPr>
                    </a:p>
                  </a:txBody>
                  <a:tcPr marL="9454" marR="9454" marT="9454" marB="0" anchor="ctr"/>
                </a:tc>
                <a:tc>
                  <a:txBody>
                    <a:bodyPr/>
                    <a:lstStyle/>
                    <a:p>
                      <a:pPr algn="ctr" fontAlgn="ctr"/>
                      <a:r>
                        <a:rPr lang="en-US" sz="1400" b="1" u="none" strike="noStrike" dirty="0">
                          <a:solidFill>
                            <a:srgbClr val="000000"/>
                          </a:solidFill>
                          <a:effectLst/>
                        </a:rPr>
                        <a:t>MONDAY</a:t>
                      </a:r>
                      <a:endParaRPr lang="en-US" sz="1400" b="1"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1" u="none" strike="noStrike">
                          <a:solidFill>
                            <a:srgbClr val="000000"/>
                          </a:solidFill>
                          <a:effectLst/>
                        </a:rPr>
                        <a:t>TUESDAY</a:t>
                      </a:r>
                      <a:endParaRPr lang="en-US" sz="1400" b="1" i="0" u="none" strike="noStrike">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1" u="none" strike="noStrike">
                          <a:solidFill>
                            <a:srgbClr val="000000"/>
                          </a:solidFill>
                          <a:effectLst/>
                        </a:rPr>
                        <a:t>WEDNESDAY</a:t>
                      </a:r>
                      <a:endParaRPr lang="en-US" sz="1400" b="1" i="0" u="none" strike="noStrike">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1" u="none" strike="noStrike" dirty="0">
                          <a:solidFill>
                            <a:srgbClr val="000000"/>
                          </a:solidFill>
                          <a:effectLst/>
                        </a:rPr>
                        <a:t>THURSDAY</a:t>
                      </a:r>
                      <a:endParaRPr lang="en-US" sz="1400" b="1"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1" u="none" strike="noStrike">
                          <a:solidFill>
                            <a:srgbClr val="000000"/>
                          </a:solidFill>
                          <a:effectLst/>
                        </a:rPr>
                        <a:t>FRIDAY</a:t>
                      </a:r>
                      <a:endParaRPr lang="en-US" sz="1400" b="1" i="0" u="none" strike="noStrike">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597662898"/>
                  </a:ext>
                </a:extLst>
              </a:tr>
              <a:tr h="248261">
                <a:tc rowSpan="2">
                  <a:txBody>
                    <a:bodyPr/>
                    <a:lstStyle/>
                    <a:p>
                      <a:pPr algn="ctr" fontAlgn="ctr"/>
                      <a:r>
                        <a:rPr lang="en-US" sz="1400" b="1" u="none" strike="noStrike" dirty="0">
                          <a:solidFill>
                            <a:srgbClr val="FFFFFF"/>
                          </a:solidFill>
                          <a:effectLst/>
                        </a:rPr>
                        <a:t>08:00 - 09:00</a:t>
                      </a:r>
                      <a:endParaRPr lang="en-US" sz="1400" b="1" i="0" u="none" strike="noStrike" dirty="0">
                        <a:solidFill>
                          <a:srgbClr val="FFFFFF"/>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extLst>
                  <a:ext uri="{0D108BD9-81ED-4DB2-BD59-A6C34878D82A}">
                    <a16:rowId xmlns:a16="http://schemas.microsoft.com/office/drawing/2014/main" val="98943157"/>
                  </a:ext>
                </a:extLst>
              </a:tr>
              <a:tr h="248261">
                <a:tc vMerge="1">
                  <a:txBody>
                    <a:bodyPr/>
                    <a:lstStyle/>
                    <a:p>
                      <a:endParaRPr lang="en-US"/>
                    </a:p>
                  </a:txBody>
                  <a:tcPr/>
                </a:tc>
                <a:tc>
                  <a:txBody>
                    <a:bodyPr/>
                    <a:lstStyle/>
                    <a:p>
                      <a:pPr algn="ctr" fontAlgn="ct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extLst>
                  <a:ext uri="{0D108BD9-81ED-4DB2-BD59-A6C34878D82A}">
                    <a16:rowId xmlns:a16="http://schemas.microsoft.com/office/drawing/2014/main" val="2415602196"/>
                  </a:ext>
                </a:extLst>
              </a:tr>
              <a:tr h="248262">
                <a:tc rowSpan="2">
                  <a:txBody>
                    <a:bodyPr/>
                    <a:lstStyle/>
                    <a:p>
                      <a:pPr algn="ctr" fontAlgn="ctr"/>
                      <a:r>
                        <a:rPr lang="en-US" sz="1400" b="1" u="none" strike="noStrike" dirty="0">
                          <a:solidFill>
                            <a:srgbClr val="FFFFFF"/>
                          </a:solidFill>
                          <a:effectLst/>
                        </a:rPr>
                        <a:t>09:00 - 10:00</a:t>
                      </a:r>
                      <a:endParaRPr lang="en-US" sz="1400" b="1" i="0" u="none" strike="noStrike" dirty="0">
                        <a:solidFill>
                          <a:srgbClr val="FFFFFF"/>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1948861984"/>
                  </a:ext>
                </a:extLst>
              </a:tr>
              <a:tr h="248262">
                <a:tc vMerge="1">
                  <a:txBody>
                    <a:bodyPr/>
                    <a:lstStyle/>
                    <a:p>
                      <a:endParaRPr lang="en-US"/>
                    </a:p>
                  </a:txBody>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rowSpan="3">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Mechanics of Materials</a:t>
                      </a:r>
                      <a:endParaRPr lang="en-US" sz="1400" b="0" i="0" u="none" strike="noStrike" dirty="0">
                        <a:solidFill>
                          <a:srgbClr val="000000"/>
                        </a:solidFill>
                        <a:effectLst/>
                        <a:latin typeface="Calibri" panose="020F0502020204030204" pitchFamily="34" charset="0"/>
                      </a:endParaRPr>
                    </a:p>
                  </a:txBody>
                  <a:tcPr marL="9454" marR="9454" marT="9454" marB="0" anchor="ctr">
                    <a:solidFill>
                      <a:schemeClr val="accent5">
                        <a:lumMod val="40000"/>
                        <a:lumOff val="60000"/>
                      </a:schemeClr>
                    </a:solidFill>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rowSpan="3">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rPr>
                        <a:t>Mechanics of Materials</a:t>
                      </a:r>
                      <a:endParaRPr lang="en-US" sz="1400" b="0" i="0" u="none" strike="noStrike" dirty="0">
                        <a:solidFill>
                          <a:srgbClr val="000000"/>
                        </a:solidFill>
                        <a:effectLst/>
                        <a:latin typeface="Calibri" panose="020F0502020204030204" pitchFamily="34" charset="0"/>
                      </a:endParaRPr>
                    </a:p>
                  </a:txBody>
                  <a:tcPr marL="9454" marR="9454" marT="9454" marB="0" anchor="ctr">
                    <a:solidFill>
                      <a:schemeClr val="accent5">
                        <a:lumMod val="40000"/>
                        <a:lumOff val="60000"/>
                      </a:schemeClr>
                    </a:solidFill>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1389455772"/>
                  </a:ext>
                </a:extLst>
              </a:tr>
              <a:tr h="248262">
                <a:tc rowSpan="2">
                  <a:txBody>
                    <a:bodyPr/>
                    <a:lstStyle/>
                    <a:p>
                      <a:pPr algn="ctr" fontAlgn="ctr"/>
                      <a:r>
                        <a:rPr lang="en-US" sz="1400" b="1" u="none" strike="noStrike" dirty="0">
                          <a:solidFill>
                            <a:srgbClr val="FFFFFF"/>
                          </a:solidFill>
                          <a:effectLst/>
                        </a:rPr>
                        <a:t>10:00 - 11:00</a:t>
                      </a:r>
                      <a:endParaRPr lang="en-US" sz="1400" b="1" i="0" u="none" strike="noStrike" dirty="0">
                        <a:solidFill>
                          <a:srgbClr val="FFFFFF"/>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algn="ctr" fontAlgn="ctr"/>
                      <a:r>
                        <a:rPr lang="en-US" sz="1400" b="0" i="0" u="none" strike="noStrike" dirty="0">
                          <a:solidFill>
                            <a:srgbClr val="000000"/>
                          </a:solidFill>
                          <a:effectLst/>
                          <a:latin typeface="Calibri" panose="020F0502020204030204" pitchFamily="34" charset="0"/>
                        </a:rPr>
                        <a:t> </a:t>
                      </a:r>
                    </a:p>
                  </a:txBody>
                  <a:tcPr marL="9454" marR="9454" marT="945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00"/>
                    </a:solidFill>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algn="ctr" fontAlgn="ctr"/>
                      <a:r>
                        <a:rPr lang="en-US" sz="1400" b="0" i="0" u="none" strike="noStrike" dirty="0">
                          <a:solidFill>
                            <a:srgbClr val="000000"/>
                          </a:solidFill>
                          <a:effectLst/>
                          <a:latin typeface="Calibri" panose="020F0502020204030204" pitchFamily="34" charset="0"/>
                        </a:rPr>
                        <a:t> </a:t>
                      </a:r>
                    </a:p>
                  </a:txBody>
                  <a:tcPr marL="9454" marR="9454" marT="945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00"/>
                    </a:solidFill>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2645834370"/>
                  </a:ext>
                </a:extLst>
              </a:tr>
              <a:tr h="248262">
                <a:tc vMerge="1">
                  <a:txBody>
                    <a:bodyPr/>
                    <a:lstStyle/>
                    <a:p>
                      <a:endParaRPr lang="en-US"/>
                    </a:p>
                  </a:txBody>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algn="ctr" fontAlgn="ctr"/>
                      <a:r>
                        <a:rPr lang="en-US" sz="1400" b="0" i="0" u="none" strike="noStrike" dirty="0">
                          <a:solidFill>
                            <a:srgbClr val="000000"/>
                          </a:solidFill>
                          <a:effectLst/>
                          <a:latin typeface="Calibri" panose="020F0502020204030204" pitchFamily="34" charset="0"/>
                        </a:rPr>
                        <a:t> </a:t>
                      </a:r>
                    </a:p>
                  </a:txBody>
                  <a:tcPr marL="9454" marR="9454" marT="945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00"/>
                    </a:solidFill>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algn="ctr" fontAlgn="ctr"/>
                      <a:r>
                        <a:rPr lang="en-US" sz="1400" b="0" i="0" u="none" strike="noStrike" dirty="0">
                          <a:solidFill>
                            <a:srgbClr val="000000"/>
                          </a:solidFill>
                          <a:effectLst/>
                          <a:latin typeface="Calibri" panose="020F0502020204030204" pitchFamily="34" charset="0"/>
                        </a:rPr>
                        <a:t> </a:t>
                      </a:r>
                    </a:p>
                  </a:txBody>
                  <a:tcPr marL="9454" marR="9454" marT="945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00"/>
                    </a:solidFill>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2056291217"/>
                  </a:ext>
                </a:extLst>
              </a:tr>
              <a:tr h="248262">
                <a:tc rowSpan="2">
                  <a:txBody>
                    <a:bodyPr/>
                    <a:lstStyle/>
                    <a:p>
                      <a:pPr algn="ctr" fontAlgn="ctr"/>
                      <a:r>
                        <a:rPr lang="en-US" sz="1400" b="1" u="none" strike="noStrike" dirty="0">
                          <a:solidFill>
                            <a:srgbClr val="FFFFFF"/>
                          </a:solidFill>
                          <a:effectLst/>
                        </a:rPr>
                        <a:t>11:00 - 12:00</a:t>
                      </a:r>
                      <a:endParaRPr lang="en-US" sz="1400" b="1" i="0" u="none" strike="noStrike" dirty="0">
                        <a:solidFill>
                          <a:srgbClr val="FFFFFF"/>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2693863421"/>
                  </a:ext>
                </a:extLst>
              </a:tr>
              <a:tr h="248262">
                <a:tc vMerge="1">
                  <a:txBody>
                    <a:bodyPr/>
                    <a:lstStyle/>
                    <a:p>
                      <a:endParaRPr lang="en-US"/>
                    </a:p>
                  </a:txBody>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lnR w="6350" cap="flat" cmpd="sng" algn="ctr">
                      <a:solidFill>
                        <a:srgbClr val="FFFFFF"/>
                      </a:solidFill>
                      <a:prstDash val="solid"/>
                      <a:round/>
                      <a:headEnd type="none" w="med" len="med"/>
                      <a:tailEnd type="none" w="med" len="med"/>
                    </a:lnR>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lnL w="6350" cap="flat" cmpd="sng" algn="ctr">
                      <a:solidFill>
                        <a:srgbClr val="FFFFFF"/>
                      </a:solidFill>
                      <a:prstDash val="solid"/>
                      <a:round/>
                      <a:headEnd type="none" w="med" len="med"/>
                      <a:tailEnd type="none" w="med" len="med"/>
                    </a:lnL>
                    <a:lnR>
                      <a:noFill/>
                    </a:lnR>
                    <a:lnB w="6350" cap="flat" cmpd="sng" algn="ctr">
                      <a:solidFill>
                        <a:srgbClr val="FFFFFF"/>
                      </a:solidFill>
                      <a:prstDash val="solid"/>
                      <a:round/>
                      <a:headEnd type="none" w="med" len="med"/>
                      <a:tailEnd type="none" w="med" len="med"/>
                    </a:lnB>
                    <a:solidFill>
                      <a:srgbClr val="FDEFE9"/>
                    </a:solidFill>
                  </a:tcPr>
                </a:tc>
                <a:extLst>
                  <a:ext uri="{0D108BD9-81ED-4DB2-BD59-A6C34878D82A}">
                    <a16:rowId xmlns:a16="http://schemas.microsoft.com/office/drawing/2014/main" val="2626815241"/>
                  </a:ext>
                </a:extLst>
              </a:tr>
              <a:tr h="248262">
                <a:tc rowSpan="2">
                  <a:txBody>
                    <a:bodyPr/>
                    <a:lstStyle/>
                    <a:p>
                      <a:pPr algn="ctr" fontAlgn="ctr"/>
                      <a:r>
                        <a:rPr lang="en-US" sz="1400" b="1" u="none" strike="noStrike">
                          <a:solidFill>
                            <a:srgbClr val="FFFFFF"/>
                          </a:solidFill>
                          <a:effectLst/>
                        </a:rPr>
                        <a:t>12:00 - 13:00</a:t>
                      </a:r>
                      <a:endParaRPr lang="en-US" sz="1400" b="1" i="0" u="none" strike="noStrike">
                        <a:solidFill>
                          <a:srgbClr val="FFFFFF"/>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lnT w="635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3507327502"/>
                  </a:ext>
                </a:extLst>
              </a:tr>
              <a:tr h="248262">
                <a:tc vMerge="1">
                  <a:txBody>
                    <a:bodyPr/>
                    <a:lstStyle/>
                    <a:p>
                      <a:endParaRPr lang="en-US"/>
                    </a:p>
                  </a:txBody>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3006200087"/>
                  </a:ext>
                </a:extLst>
              </a:tr>
              <a:tr h="248262">
                <a:tc rowSpan="2">
                  <a:txBody>
                    <a:bodyPr/>
                    <a:lstStyle/>
                    <a:p>
                      <a:pPr algn="ctr" fontAlgn="ctr"/>
                      <a:r>
                        <a:rPr lang="en-US" sz="1400" b="1" u="none" strike="noStrike">
                          <a:solidFill>
                            <a:srgbClr val="FFFFFF"/>
                          </a:solidFill>
                          <a:effectLst/>
                        </a:rPr>
                        <a:t>13:00 - 14:00</a:t>
                      </a:r>
                      <a:endParaRPr lang="en-US" sz="1400" b="1" i="0" u="none" strike="noStrike">
                        <a:solidFill>
                          <a:srgbClr val="FFFFFF"/>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rowSpan="4">
                  <a:txBody>
                    <a:bodyPr/>
                    <a:lstStyle/>
                    <a:p>
                      <a:pPr algn="ctr" fontAlgn="ctr"/>
                      <a:r>
                        <a:rPr lang="en-US" sz="1400" b="0" i="0" u="none" strike="noStrike" dirty="0">
                          <a:solidFill>
                            <a:srgbClr val="000000"/>
                          </a:solidFill>
                          <a:effectLst/>
                          <a:latin typeface="Calibri" panose="020F0502020204030204" pitchFamily="34" charset="0"/>
                        </a:rPr>
                        <a:t>Office Hours</a:t>
                      </a:r>
                    </a:p>
                  </a:txBody>
                  <a:tcPr marL="9454" marR="9454" marT="9454" marB="0" anchor="ctr">
                    <a:solidFill>
                      <a:schemeClr val="accent4">
                        <a:lumMod val="40000"/>
                        <a:lumOff val="60000"/>
                      </a:schemeClr>
                    </a:solidFill>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rowSpan="4">
                  <a:txBody>
                    <a:bodyPr/>
                    <a:lstStyle/>
                    <a:p>
                      <a:pPr algn="ctr" fontAlgn="ctr"/>
                      <a:r>
                        <a:rPr lang="en-US" sz="1400" b="0" i="0" u="none" strike="noStrike" dirty="0">
                          <a:solidFill>
                            <a:srgbClr val="000000"/>
                          </a:solidFill>
                          <a:effectLst/>
                          <a:latin typeface="Calibri" panose="020F0502020204030204" pitchFamily="34" charset="0"/>
                        </a:rPr>
                        <a:t>Office Hours</a:t>
                      </a:r>
                    </a:p>
                  </a:txBody>
                  <a:tcPr marL="9454" marR="9454" marT="9454" marB="0" anchor="ctr">
                    <a:lnR w="6350" cap="flat" cmpd="sng" algn="ctr">
                      <a:solidFill>
                        <a:srgbClr val="FFFFFF"/>
                      </a:solidFill>
                      <a:prstDash val="solid"/>
                      <a:round/>
                      <a:headEnd type="none" w="med" len="med"/>
                      <a:tailEnd type="none" w="med" len="med"/>
                    </a:lnR>
                    <a:solidFill>
                      <a:schemeClr val="accent4">
                        <a:lumMod val="40000"/>
                        <a:lumOff val="60000"/>
                      </a:schemeClr>
                    </a:solidFill>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lnL w="6350" cap="flat" cmpd="sng" algn="ctr">
                      <a:solidFill>
                        <a:srgbClr val="FFFFFF"/>
                      </a:solidFill>
                      <a:prstDash val="solid"/>
                      <a:round/>
                      <a:headEnd type="none" w="med" len="med"/>
                      <a:tailEnd type="none" w="med" len="med"/>
                    </a:lnL>
                    <a:lnR>
                      <a:noFill/>
                    </a:lnR>
                    <a:lnB w="6350" cap="flat" cmpd="sng" algn="ctr">
                      <a:solidFill>
                        <a:srgbClr val="FFFFFF"/>
                      </a:solidFill>
                      <a:prstDash val="solid"/>
                      <a:round/>
                      <a:headEnd type="none" w="med" len="med"/>
                      <a:tailEnd type="none" w="med" len="med"/>
                    </a:lnB>
                    <a:solidFill>
                      <a:srgbClr val="FCDDCF"/>
                    </a:solidFill>
                  </a:tcPr>
                </a:tc>
                <a:extLst>
                  <a:ext uri="{0D108BD9-81ED-4DB2-BD59-A6C34878D82A}">
                    <a16:rowId xmlns:a16="http://schemas.microsoft.com/office/drawing/2014/main" val="2231137518"/>
                  </a:ext>
                </a:extLst>
              </a:tr>
              <a:tr h="248262">
                <a:tc vMerge="1">
                  <a:txBody>
                    <a:bodyPr/>
                    <a:lstStyle/>
                    <a:p>
                      <a:endParaRPr lang="en-US"/>
                    </a:p>
                  </a:txBody>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lnT w="6350" cap="flat" cmpd="sng" algn="ctr">
                      <a:solidFill>
                        <a:srgbClr val="FFFFFF"/>
                      </a:solidFill>
                      <a:prstDash val="solid"/>
                      <a:round/>
                      <a:headEnd type="none" w="med" len="med"/>
                      <a:tailEnd type="none" w="med" len="med"/>
                    </a:lnT>
                  </a:tcPr>
                </a:tc>
                <a:extLst>
                  <a:ext uri="{0D108BD9-81ED-4DB2-BD59-A6C34878D82A}">
                    <a16:rowId xmlns:a16="http://schemas.microsoft.com/office/drawing/2014/main" val="2263373538"/>
                  </a:ext>
                </a:extLst>
              </a:tr>
              <a:tr h="248262">
                <a:tc rowSpan="2">
                  <a:txBody>
                    <a:bodyPr/>
                    <a:lstStyle/>
                    <a:p>
                      <a:pPr algn="ctr" fontAlgn="ctr"/>
                      <a:r>
                        <a:rPr lang="en-US" sz="1400" b="1" u="none" strike="noStrike">
                          <a:solidFill>
                            <a:srgbClr val="FFFFFF"/>
                          </a:solidFill>
                          <a:effectLst/>
                        </a:rPr>
                        <a:t>14:00 - 15:00</a:t>
                      </a:r>
                      <a:endParaRPr lang="en-US" sz="1400" b="1" i="0" u="none" strike="noStrike">
                        <a:solidFill>
                          <a:srgbClr val="FFFFFF"/>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solidFill>
                      <a:srgbClr val="FCDDCF"/>
                    </a:solidFill>
                  </a:tcPr>
                </a:tc>
                <a:tc vMerge="1">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solidFill>
                      <a:srgbClr val="FCDDCF"/>
                    </a:solidFill>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solidFill>
                      <a:srgbClr val="FCDDCF"/>
                    </a:solidFill>
                  </a:tcPr>
                </a:tc>
                <a:tc vMerge="1">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solidFill>
                      <a:srgbClr val="FCDDCF"/>
                    </a:solidFill>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solidFill>
                      <a:srgbClr val="FCDDCF"/>
                    </a:solidFill>
                  </a:tcPr>
                </a:tc>
                <a:extLst>
                  <a:ext uri="{0D108BD9-81ED-4DB2-BD59-A6C34878D82A}">
                    <a16:rowId xmlns:a16="http://schemas.microsoft.com/office/drawing/2014/main" val="291677400"/>
                  </a:ext>
                </a:extLst>
              </a:tr>
              <a:tr h="248262">
                <a:tc vMerge="1">
                  <a:txBody>
                    <a:bodyPr/>
                    <a:lstStyle/>
                    <a:p>
                      <a:endParaRPr lang="en-US"/>
                    </a:p>
                  </a:txBody>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solidFill>
                      <a:srgbClr val="FDEFE9"/>
                    </a:solidFill>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solidFill>
                      <a:srgbClr val="FDEFE9"/>
                    </a:solidFill>
                  </a:tcPr>
                </a:tc>
                <a:tc vMerge="1">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solidFill>
                      <a:srgbClr val="FDEFE9"/>
                    </a:solidFill>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solidFill>
                      <a:srgbClr val="FDEFE9"/>
                    </a:solidFill>
                  </a:tcPr>
                </a:tc>
                <a:extLst>
                  <a:ext uri="{0D108BD9-81ED-4DB2-BD59-A6C34878D82A}">
                    <a16:rowId xmlns:a16="http://schemas.microsoft.com/office/drawing/2014/main" val="2564402316"/>
                  </a:ext>
                </a:extLst>
              </a:tr>
              <a:tr h="248262">
                <a:tc rowSpan="2">
                  <a:txBody>
                    <a:bodyPr/>
                    <a:lstStyle/>
                    <a:p>
                      <a:pPr algn="ctr" fontAlgn="ctr"/>
                      <a:r>
                        <a:rPr lang="en-US" sz="1400" b="1" u="none" strike="noStrike">
                          <a:solidFill>
                            <a:srgbClr val="FFFFFF"/>
                          </a:solidFill>
                          <a:effectLst/>
                        </a:rPr>
                        <a:t>15:00 - 16:00</a:t>
                      </a:r>
                      <a:endParaRPr lang="en-US" sz="1400" b="1" i="0" u="none" strike="noStrike">
                        <a:solidFill>
                          <a:srgbClr val="FFFFFF"/>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a typeface="+mn-ea"/>
                        <a:cs typeface="+mn-cs"/>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1345979121"/>
                  </a:ext>
                </a:extLst>
              </a:tr>
              <a:tr h="248262">
                <a:tc vMerge="1">
                  <a:txBody>
                    <a:bodyPr/>
                    <a:lstStyle/>
                    <a:p>
                      <a:endParaRPr lang="en-US"/>
                    </a:p>
                  </a:txBody>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rowSpan="3">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Robotics</a:t>
                      </a:r>
                    </a:p>
                  </a:txBody>
                  <a:tcPr marL="9454" marR="9454" marT="9454" marB="0" anchor="ctr">
                    <a:solidFill>
                      <a:srgbClr val="00B050"/>
                    </a:solidFill>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rowSpan="3">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Robotics</a:t>
                      </a:r>
                    </a:p>
                  </a:txBody>
                  <a:tcPr marL="9454" marR="9454" marT="9454" marB="0" anchor="ctr">
                    <a:solidFill>
                      <a:srgbClr val="00B050"/>
                    </a:solidFill>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4004759923"/>
                  </a:ext>
                </a:extLst>
              </a:tr>
              <a:tr h="248262">
                <a:tc rowSpan="2">
                  <a:txBody>
                    <a:bodyPr/>
                    <a:lstStyle/>
                    <a:p>
                      <a:pPr algn="ctr" fontAlgn="ctr"/>
                      <a:r>
                        <a:rPr lang="en-US" sz="1400" b="1" u="none" strike="noStrike" dirty="0">
                          <a:solidFill>
                            <a:srgbClr val="FFFFFF"/>
                          </a:solidFill>
                          <a:effectLst/>
                        </a:rPr>
                        <a:t>16:00 - 17:00</a:t>
                      </a:r>
                      <a:endParaRPr lang="en-US" sz="1400" b="1" i="0" u="none" strike="noStrike" dirty="0">
                        <a:solidFill>
                          <a:srgbClr val="FFFFFF"/>
                        </a:solidFill>
                        <a:effectLst/>
                        <a:latin typeface="Calibri" panose="020F0502020204030204" pitchFamily="34" charset="0"/>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a:ea typeface="+mn-ea"/>
                          <a:cs typeface="+mn-cs"/>
                        </a:rPr>
                        <a:t>Robotics</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a:ea typeface="+mn-ea"/>
                          <a:cs typeface="+mn-cs"/>
                        </a:rPr>
                        <a:t>Robotics</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9454" marR="9454" marT="9454" marB="0" anchor="ct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2714435821"/>
                  </a:ext>
                </a:extLst>
              </a:tr>
              <a:tr h="248262">
                <a:tc vMerge="1">
                  <a:txBody>
                    <a:bodyPr/>
                    <a:lstStyle/>
                    <a:p>
                      <a:endParaRPr lang="en-US"/>
                    </a:p>
                  </a:txBody>
                  <a:tcP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Robotics</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tc vMerge="1">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Robotics</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a:txBody>
                  <a:tcPr marL="9454" marR="9454" marT="9454" marB="0" anchor="ctr"/>
                </a:tc>
                <a:tc>
                  <a:txBody>
                    <a:bodyPr/>
                    <a:lstStyle/>
                    <a:p>
                      <a:pPr algn="ctr" fontAlgn="ctr"/>
                      <a:r>
                        <a:rPr lang="en-US" sz="1400" b="0" u="none" strike="noStrike" dirty="0">
                          <a:solidFill>
                            <a:srgbClr val="000000"/>
                          </a:solidFill>
                          <a:effectLst/>
                        </a:rPr>
                        <a:t> </a:t>
                      </a:r>
                      <a:endParaRPr lang="en-US" sz="1400" b="0" i="0" u="none" strike="noStrike" dirty="0">
                        <a:solidFill>
                          <a:srgbClr val="000000"/>
                        </a:solidFill>
                        <a:effectLst/>
                        <a:latin typeface="Calibri" panose="020F0502020204030204" pitchFamily="34" charset="0"/>
                      </a:endParaRPr>
                    </a:p>
                  </a:txBody>
                  <a:tcPr marL="9454" marR="9454" marT="9454" marB="0" anchor="ctr"/>
                </a:tc>
                <a:extLst>
                  <a:ext uri="{0D108BD9-81ED-4DB2-BD59-A6C34878D82A}">
                    <a16:rowId xmlns:a16="http://schemas.microsoft.com/office/drawing/2014/main" val="244685662"/>
                  </a:ext>
                </a:extLst>
              </a:tr>
            </a:tbl>
          </a:graphicData>
        </a:graphic>
      </p:graphicFrame>
    </p:spTree>
    <p:extLst>
      <p:ext uri="{BB962C8B-B14F-4D97-AF65-F5344CB8AC3E}">
        <p14:creationId xmlns:p14="http://schemas.microsoft.com/office/powerpoint/2010/main" val="2143324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9F2942DB-08ED-0542-1CE3-ED584045552B}"/>
              </a:ext>
            </a:extLst>
          </p:cNvPr>
          <p:cNvPicPr>
            <a:picLocks noChangeAspect="1"/>
          </p:cNvPicPr>
          <p:nvPr/>
        </p:nvPicPr>
        <p:blipFill>
          <a:blip r:embed="rId2"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521200" y="90314"/>
            <a:ext cx="6858000" cy="6858000"/>
          </a:xfrm>
          <a:prstGeom prst="rect">
            <a:avLst/>
          </a:prstGeom>
        </p:spPr>
      </p:pic>
      <p:sp>
        <p:nvSpPr>
          <p:cNvPr id="5" name="Rectangle 4">
            <a:extLst>
              <a:ext uri="{FF2B5EF4-FFF2-40B4-BE49-F238E27FC236}">
                <a16:creationId xmlns:a16="http://schemas.microsoft.com/office/drawing/2014/main" id="{068E7C6E-DDD3-A815-E614-65EB30342183}"/>
              </a:ext>
            </a:extLst>
          </p:cNvPr>
          <p:cNvSpPr/>
          <p:nvPr/>
        </p:nvSpPr>
        <p:spPr>
          <a:xfrm>
            <a:off x="2550039" y="3429001"/>
            <a:ext cx="3942323" cy="1294881"/>
          </a:xfrm>
          <a:prstGeom prst="rect">
            <a:avLst/>
          </a:prstGeom>
        </p:spPr>
        <p:txBody>
          <a:bodyPr vert="horz" lIns="91440" tIns="45720" rIns="91440" bIns="45720" rtlCol="0">
            <a:normAutofit/>
          </a:bodyPr>
          <a:lstStyle/>
          <a:p>
            <a:pPr marL="114300">
              <a:lnSpc>
                <a:spcPct val="90000"/>
              </a:lnSpc>
              <a:spcAft>
                <a:spcPts val="600"/>
              </a:spcAft>
            </a:pPr>
            <a:r>
              <a:rPr lang="en-US" sz="3300" b="1">
                <a:latin typeface="+mj-lt"/>
                <a:cs typeface="Angsana New" panose="020B0502040204020203" pitchFamily="18" charset="-34"/>
              </a:rPr>
              <a:t>Hussein </a:t>
            </a:r>
            <a:r>
              <a:rPr lang="en-US" sz="3300" b="1" err="1">
                <a:latin typeface="+mj-lt"/>
                <a:cs typeface="Angsana New" panose="020B0502040204020203" pitchFamily="18" charset="-34"/>
              </a:rPr>
              <a:t>Hussein</a:t>
            </a:r>
            <a:endParaRPr lang="en-US" sz="1600"/>
          </a:p>
          <a:p>
            <a:pPr marL="114300">
              <a:lnSpc>
                <a:spcPct val="90000"/>
              </a:lnSpc>
              <a:spcAft>
                <a:spcPts val="600"/>
              </a:spcAft>
            </a:pPr>
            <a:r>
              <a:rPr lang="en-US" sz="1600">
                <a:hlinkClick r:id="rId3"/>
              </a:rPr>
              <a:t>hh224@aub.edu.b</a:t>
            </a:r>
            <a:endParaRPr lang="en-US" sz="1600"/>
          </a:p>
          <a:p>
            <a:pPr marL="114300">
              <a:lnSpc>
                <a:spcPct val="90000"/>
              </a:lnSpc>
              <a:spcAft>
                <a:spcPts val="600"/>
              </a:spcAft>
            </a:pPr>
            <a:r>
              <a:rPr lang="en-US" sz="1600"/>
              <a:t>Bechtel 503 Ext: 3687</a:t>
            </a:r>
          </a:p>
        </p:txBody>
      </p:sp>
      <p:sp>
        <p:nvSpPr>
          <p:cNvPr id="6" name="TextBox 5">
            <a:extLst>
              <a:ext uri="{FF2B5EF4-FFF2-40B4-BE49-F238E27FC236}">
                <a16:creationId xmlns:a16="http://schemas.microsoft.com/office/drawing/2014/main" id="{311A0153-7C47-880E-319C-FCA3E018B558}"/>
              </a:ext>
            </a:extLst>
          </p:cNvPr>
          <p:cNvSpPr txBox="1"/>
          <p:nvPr/>
        </p:nvSpPr>
        <p:spPr>
          <a:xfrm>
            <a:off x="1676400" y="913261"/>
            <a:ext cx="5109210" cy="16927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Do you want to make some nice research?</a:t>
            </a:r>
            <a:endParaRPr lang="en-US" sz="1400">
              <a:latin typeface="+mj-lt"/>
              <a:ea typeface="+mj-ea"/>
              <a:cs typeface="+mj-cs"/>
            </a:endParaRPr>
          </a:p>
          <a:p>
            <a:pPr>
              <a:lnSpc>
                <a:spcPct val="90000"/>
              </a:lnSpc>
              <a:spcBef>
                <a:spcPct val="0"/>
              </a:spcBef>
              <a:spcAft>
                <a:spcPts val="600"/>
              </a:spcAft>
            </a:pPr>
            <a:r>
              <a:rPr lang="en-US" sz="2000">
                <a:solidFill>
                  <a:srgbClr val="FF0000"/>
                </a:solidFill>
              </a:rPr>
              <a:t>In Mechanics, Mechatronics, and Microsystems</a:t>
            </a:r>
          </a:p>
          <a:p>
            <a:pPr>
              <a:lnSpc>
                <a:spcPct val="90000"/>
              </a:lnSpc>
              <a:spcBef>
                <a:spcPct val="0"/>
              </a:spcBef>
              <a:spcAft>
                <a:spcPts val="600"/>
              </a:spcAft>
            </a:pPr>
            <a:endParaRPr lang="en-US" sz="2400">
              <a:latin typeface="+mj-lt"/>
              <a:ea typeface="+mj-ea"/>
              <a:cs typeface="+mj-cs"/>
            </a:endParaRPr>
          </a:p>
        </p:txBody>
      </p:sp>
    </p:spTree>
    <p:extLst>
      <p:ext uri="{BB962C8B-B14F-4D97-AF65-F5344CB8AC3E}">
        <p14:creationId xmlns:p14="http://schemas.microsoft.com/office/powerpoint/2010/main" val="2196171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9CD775-C8DE-4FED-B09C-021356ADAC5D}"/>
              </a:ext>
            </a:extLst>
          </p:cNvPr>
          <p:cNvSpPr txBox="1"/>
          <p:nvPr/>
        </p:nvSpPr>
        <p:spPr>
          <a:xfrm>
            <a:off x="1975193" y="377036"/>
            <a:ext cx="1798255" cy="7637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a:latin typeface="+mj-lt"/>
                <a:ea typeface="+mj-ea"/>
                <a:cs typeface="+mj-cs"/>
              </a:rPr>
              <a:t>Robotics</a:t>
            </a:r>
          </a:p>
        </p:txBody>
      </p:sp>
      <p:pic>
        <p:nvPicPr>
          <p:cNvPr id="29" name="Picture 28">
            <a:extLst>
              <a:ext uri="{FF2B5EF4-FFF2-40B4-BE49-F238E27FC236}">
                <a16:creationId xmlns:a16="http://schemas.microsoft.com/office/drawing/2014/main" id="{1C4075BB-47A4-4641-A687-2899C011F7D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5"/>
          <a:stretch/>
        </p:blipFill>
        <p:spPr>
          <a:xfrm>
            <a:off x="8590621" y="150606"/>
            <a:ext cx="1922438" cy="1889388"/>
          </a:xfrm>
          <a:prstGeom prst="rect">
            <a:avLst/>
          </a:prstGeom>
        </p:spPr>
      </p:pic>
      <p:pic>
        <p:nvPicPr>
          <p:cNvPr id="31" name="Picture 30" descr="A picture containing sky, flying, plane, air&#10;&#10;Description automatically generated">
            <a:extLst>
              <a:ext uri="{FF2B5EF4-FFF2-40B4-BE49-F238E27FC236}">
                <a16:creationId xmlns:a16="http://schemas.microsoft.com/office/drawing/2014/main" id="{9B8BCF07-D9E5-4C69-99D3-79C1FDC66DC0}"/>
              </a:ext>
            </a:extLst>
          </p:cNvPr>
          <p:cNvPicPr>
            <a:picLocks noChangeAspect="1"/>
          </p:cNvPicPr>
          <p:nvPr/>
        </p:nvPicPr>
        <p:blipFill rotWithShape="1">
          <a:blip r:embed="rId4" cstate="email">
            <a:clrChange>
              <a:clrFrom>
                <a:srgbClr val="E0E9F8"/>
              </a:clrFrom>
              <a:clrTo>
                <a:srgbClr val="E0E9F8">
                  <a:alpha val="0"/>
                </a:srgbClr>
              </a:clrTo>
            </a:clrChange>
            <a:extLst>
              <a:ext uri="{28A0092B-C50C-407E-A947-70E740481C1C}">
                <a14:useLocalDpi xmlns:a14="http://schemas.microsoft.com/office/drawing/2010/main"/>
              </a:ext>
            </a:extLst>
          </a:blip>
          <a:srcRect t="-1"/>
          <a:stretch/>
        </p:blipFill>
        <p:spPr>
          <a:xfrm>
            <a:off x="5701063" y="251586"/>
            <a:ext cx="2767871" cy="1671570"/>
          </a:xfrm>
          <a:prstGeom prst="rect">
            <a:avLst/>
          </a:prstGeom>
        </p:spPr>
      </p:pic>
      <p:sp>
        <p:nvSpPr>
          <p:cNvPr id="7" name="Rectangle 6">
            <a:extLst>
              <a:ext uri="{FF2B5EF4-FFF2-40B4-BE49-F238E27FC236}">
                <a16:creationId xmlns:a16="http://schemas.microsoft.com/office/drawing/2014/main" id="{4CEE4277-A0EC-4087-ABBF-B23F699F4C23}"/>
              </a:ext>
            </a:extLst>
          </p:cNvPr>
          <p:cNvSpPr/>
          <p:nvPr/>
        </p:nvSpPr>
        <p:spPr>
          <a:xfrm>
            <a:off x="838200" y="1231002"/>
            <a:ext cx="5272638" cy="5249962"/>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1600" dirty="0"/>
              <a:t>A robot is a machine capable of carrying out a complex series of actions automatically</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Robotics is the interdisciplinary branch of engineering and science that deals with the design, construction, operation, and use of robots</a:t>
            </a:r>
          </a:p>
          <a:p>
            <a:pPr marL="57150">
              <a:lnSpc>
                <a:spcPct val="90000"/>
              </a:lnSpc>
              <a:spcAft>
                <a:spcPts val="600"/>
              </a:spcAft>
            </a:pPr>
            <a:endParaRPr lang="en-US" sz="1600" dirty="0"/>
          </a:p>
          <a:p>
            <a:pPr marL="285750" indent="-228600">
              <a:lnSpc>
                <a:spcPct val="90000"/>
              </a:lnSpc>
              <a:spcAft>
                <a:spcPts val="600"/>
              </a:spcAft>
              <a:buFont typeface="Arial" panose="020B0604020202020204" pitchFamily="34" charset="0"/>
              <a:buChar char="•"/>
            </a:pPr>
            <a:r>
              <a:rPr lang="en-US" sz="1600" dirty="0"/>
              <a:t>Imitation of manual actions by humans to replace it for highly repetitive tasks in the industry.</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Using of robots for automated tasks:</a:t>
            </a:r>
          </a:p>
          <a:p>
            <a:pPr marL="742950" lvl="1" indent="-228600">
              <a:lnSpc>
                <a:spcPct val="90000"/>
              </a:lnSpc>
              <a:spcAft>
                <a:spcPts val="600"/>
              </a:spcAft>
              <a:buFont typeface="Arial" panose="020B0604020202020204" pitchFamily="34" charset="0"/>
              <a:buChar char="•"/>
            </a:pPr>
            <a:r>
              <a:rPr lang="en-US" sz="1600" dirty="0"/>
              <a:t>increased the human performance capacity</a:t>
            </a:r>
          </a:p>
          <a:p>
            <a:pPr marL="742950" lvl="1" indent="-228600">
              <a:lnSpc>
                <a:spcPct val="90000"/>
              </a:lnSpc>
              <a:spcAft>
                <a:spcPts val="600"/>
              </a:spcAft>
              <a:buFont typeface="Arial" panose="020B0604020202020204" pitchFamily="34" charset="0"/>
              <a:buChar char="•"/>
            </a:pPr>
            <a:r>
              <a:rPr lang="en-US" sz="1600" dirty="0"/>
              <a:t>enhanced the cost, quality and delivery time for different tasks and products. </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Robotics investigates how robots can be used to:</a:t>
            </a:r>
          </a:p>
          <a:p>
            <a:pPr marL="742950" lvl="1" indent="-228600">
              <a:lnSpc>
                <a:spcPct val="90000"/>
              </a:lnSpc>
              <a:spcAft>
                <a:spcPts val="600"/>
              </a:spcAft>
              <a:buFont typeface="Arial" panose="020B0604020202020204" pitchFamily="34" charset="0"/>
              <a:buChar char="•"/>
            </a:pPr>
            <a:r>
              <a:rPr lang="en-US" sz="1600" dirty="0"/>
              <a:t>automate tasks </a:t>
            </a:r>
          </a:p>
          <a:p>
            <a:pPr marL="742950" lvl="1" indent="-228600">
              <a:lnSpc>
                <a:spcPct val="90000"/>
              </a:lnSpc>
              <a:spcAft>
                <a:spcPts val="600"/>
              </a:spcAft>
              <a:buFont typeface="Arial" panose="020B0604020202020204" pitchFamily="34" charset="0"/>
              <a:buChar char="•"/>
            </a:pPr>
            <a:r>
              <a:rPr lang="en-US" sz="1600" dirty="0"/>
              <a:t>improve efficiency in various industries such as manufacturing, healthcare, and transportation. </a:t>
            </a:r>
          </a:p>
          <a:p>
            <a:pPr marL="285750"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endParaRPr lang="en-US" sz="1600" dirty="0"/>
          </a:p>
        </p:txBody>
      </p:sp>
      <p:pic>
        <p:nvPicPr>
          <p:cNvPr id="13" name="Picture 12" descr="A picture containing automaton&#10;&#10;Description automatically generated">
            <a:extLst>
              <a:ext uri="{FF2B5EF4-FFF2-40B4-BE49-F238E27FC236}">
                <a16:creationId xmlns:a16="http://schemas.microsoft.com/office/drawing/2014/main" id="{272A06E1-FF0A-4ACF-8A7F-13AD4A8189C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 r="-2"/>
          <a:stretch/>
        </p:blipFill>
        <p:spPr>
          <a:xfrm>
            <a:off x="6020578" y="2317159"/>
            <a:ext cx="2262231" cy="2529161"/>
          </a:xfrm>
          <a:prstGeom prst="rect">
            <a:avLst/>
          </a:prstGeom>
        </p:spPr>
      </p:pic>
      <p:pic>
        <p:nvPicPr>
          <p:cNvPr id="11" name="Picture 10" descr="A picture containing yellow, engine, rack&#10;&#10;Description automatically generated">
            <a:extLst>
              <a:ext uri="{FF2B5EF4-FFF2-40B4-BE49-F238E27FC236}">
                <a16:creationId xmlns:a16="http://schemas.microsoft.com/office/drawing/2014/main" id="{B2A93FF0-84BA-4039-88EA-5591D5DDE5F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549048" y="2192257"/>
            <a:ext cx="2005584" cy="1838752"/>
          </a:xfrm>
          <a:prstGeom prst="rect">
            <a:avLst/>
          </a:prstGeom>
        </p:spPr>
      </p:pic>
      <p:pic>
        <p:nvPicPr>
          <p:cNvPr id="40" name="Picture 39" descr="A picture containing indoor, black, knife, weapon&#10;&#10;Description automatically generated">
            <a:extLst>
              <a:ext uri="{FF2B5EF4-FFF2-40B4-BE49-F238E27FC236}">
                <a16:creationId xmlns:a16="http://schemas.microsoft.com/office/drawing/2014/main" id="{BAAE667F-D911-4038-BD50-A6463BFE16D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907209" y="4936492"/>
            <a:ext cx="2901184" cy="1736231"/>
          </a:xfrm>
          <a:prstGeom prst="rect">
            <a:avLst/>
          </a:prstGeom>
        </p:spPr>
      </p:pic>
      <p:pic>
        <p:nvPicPr>
          <p:cNvPr id="32" name="Picture 31">
            <a:extLst>
              <a:ext uri="{FF2B5EF4-FFF2-40B4-BE49-F238E27FC236}">
                <a16:creationId xmlns:a16="http://schemas.microsoft.com/office/drawing/2014/main" id="{1D736C64-AA92-4C44-A792-2DEF7D9CD99E}"/>
              </a:ext>
            </a:extLst>
          </p:cNvPr>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415658" y="4079989"/>
            <a:ext cx="2252342" cy="2778013"/>
          </a:xfrm>
          <a:prstGeom prst="rect">
            <a:avLst/>
          </a:prstGeom>
        </p:spPr>
      </p:pic>
    </p:spTree>
    <p:extLst>
      <p:ext uri="{BB962C8B-B14F-4D97-AF65-F5344CB8AC3E}">
        <p14:creationId xmlns:p14="http://schemas.microsoft.com/office/powerpoint/2010/main" val="399149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2" descr="People in hi-tech suites">
            <a:extLst>
              <a:ext uri="{FF2B5EF4-FFF2-40B4-BE49-F238E27FC236}">
                <a16:creationId xmlns:a16="http://schemas.microsoft.com/office/drawing/2014/main" id="{8A2A41C7-F392-7F68-EB2F-4476E6182D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1" y="10"/>
            <a:ext cx="9669642" cy="6857990"/>
          </a:xfrm>
          <a:prstGeom prst="rect">
            <a:avLst/>
          </a:prstGeom>
        </p:spPr>
      </p:pic>
      <p:sp>
        <p:nvSpPr>
          <p:cNvPr id="62" name="Rectangle 6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7531610" y="365125"/>
            <a:ext cx="3822189" cy="1899912"/>
          </a:xfrm>
          <a:prstGeom prst="rect">
            <a:avLst/>
          </a:prstGeom>
        </p:spPr>
        <p:txBody>
          <a:bodyPr vert="horz" lIns="91440" tIns="45720" rIns="91440" bIns="45720" rtlCol="0" anchor="ctr">
            <a:normAutofit/>
          </a:bodyPr>
          <a:lstStyle/>
          <a:p>
            <a:pPr marL="12700" algn="l" rtl="0">
              <a:lnSpc>
                <a:spcPct val="90000"/>
              </a:lnSpc>
              <a:spcBef>
                <a:spcPct val="0"/>
              </a:spcBef>
            </a:pPr>
            <a:r>
              <a:rPr lang="en-US" sz="4000" kern="1200" spc="-15">
                <a:latin typeface="+mj-lt"/>
                <a:cs typeface="+mj-cs"/>
              </a:rPr>
              <a:t>Why robots?</a:t>
            </a:r>
            <a:endParaRPr lang="en-US" sz="4000" kern="1200">
              <a:latin typeface="+mj-lt"/>
              <a:cs typeface="+mj-cs"/>
            </a:endParaRPr>
          </a:p>
        </p:txBody>
      </p:sp>
      <p:sp>
        <p:nvSpPr>
          <p:cNvPr id="5" name="Rectangle 4">
            <a:extLst>
              <a:ext uri="{FF2B5EF4-FFF2-40B4-BE49-F238E27FC236}">
                <a16:creationId xmlns:a16="http://schemas.microsoft.com/office/drawing/2014/main" id="{EBAAF894-4FC8-5219-DD80-6E97E3DE48CF}"/>
              </a:ext>
            </a:extLst>
          </p:cNvPr>
          <p:cNvSpPr/>
          <p:nvPr/>
        </p:nvSpPr>
        <p:spPr>
          <a:xfrm>
            <a:off x="8241473" y="1752600"/>
            <a:ext cx="3974590" cy="5029190"/>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600" dirty="0"/>
              <a:t>Robotics is the science of making machines do what humans used to do</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Robots are good for the 3 Ds: jobs that are dirty, dull, or dangerous.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To date, robots have been used to: </a:t>
            </a:r>
          </a:p>
          <a:p>
            <a:pPr marL="742950" lvl="1" indent="-228600">
              <a:lnSpc>
                <a:spcPct val="90000"/>
              </a:lnSpc>
              <a:spcAft>
                <a:spcPts val="600"/>
              </a:spcAft>
              <a:buFont typeface="Arial" panose="020B0604020202020204" pitchFamily="34" charset="0"/>
              <a:buChar char="•"/>
            </a:pPr>
            <a:r>
              <a:rPr lang="en-US" sz="1600" dirty="0"/>
              <a:t>replace or substitute for humans</a:t>
            </a:r>
          </a:p>
          <a:p>
            <a:pPr marL="742950" lvl="1" indent="-228600">
              <a:lnSpc>
                <a:spcPct val="90000"/>
              </a:lnSpc>
              <a:spcAft>
                <a:spcPts val="600"/>
              </a:spcAft>
              <a:buFont typeface="Arial" panose="020B0604020202020204" pitchFamily="34" charset="0"/>
              <a:buChar char="•"/>
            </a:pPr>
            <a:r>
              <a:rPr lang="en-US" sz="1600" dirty="0"/>
              <a:t>Service</a:t>
            </a:r>
          </a:p>
          <a:p>
            <a:pPr marL="742950" lvl="1" indent="-228600">
              <a:lnSpc>
                <a:spcPct val="90000"/>
              </a:lnSpc>
              <a:spcAft>
                <a:spcPts val="600"/>
              </a:spcAft>
              <a:buFont typeface="Arial" panose="020B0604020202020204" pitchFamily="34" charset="0"/>
              <a:buChar char="•"/>
            </a:pPr>
            <a:r>
              <a:rPr lang="en-US" sz="1600" dirty="0"/>
              <a:t>Medicine</a:t>
            </a:r>
          </a:p>
          <a:p>
            <a:pPr marL="742950" lvl="1" indent="-228600">
              <a:lnSpc>
                <a:spcPct val="90000"/>
              </a:lnSpc>
              <a:spcAft>
                <a:spcPts val="600"/>
              </a:spcAft>
              <a:buFont typeface="Arial" panose="020B0604020202020204" pitchFamily="34" charset="0"/>
              <a:buChar char="•"/>
            </a:pPr>
            <a:r>
              <a:rPr lang="en-US" sz="1600" dirty="0"/>
              <a:t>assist humans </a:t>
            </a:r>
          </a:p>
          <a:p>
            <a:pPr marL="742950" lvl="1" indent="-228600">
              <a:lnSpc>
                <a:spcPct val="90000"/>
              </a:lnSpc>
              <a:spcAft>
                <a:spcPts val="600"/>
              </a:spcAft>
              <a:buFont typeface="Arial" panose="020B0604020202020204" pitchFamily="34" charset="0"/>
              <a:buChar char="•"/>
            </a:pPr>
            <a:r>
              <a:rPr lang="en-US" sz="1600" dirty="0"/>
              <a:t>amuse.</a:t>
            </a:r>
          </a:p>
          <a:p>
            <a:pPr>
              <a:lnSpc>
                <a:spcPct val="90000"/>
              </a:lnSpc>
              <a:spcAft>
                <a:spcPts val="600"/>
              </a:spcAft>
            </a:pPr>
            <a:endParaRPr lang="en-US" sz="1600" dirty="0"/>
          </a:p>
          <a:p>
            <a:pPr indent="-228600">
              <a:lnSpc>
                <a:spcPct val="90000"/>
              </a:lnSpc>
              <a:spcAft>
                <a:spcPts val="600"/>
              </a:spcAft>
              <a:buFont typeface="Arial" panose="020B0604020202020204" pitchFamily="34" charset="0"/>
              <a:buChar char="•"/>
            </a:pPr>
            <a:r>
              <a:rPr lang="en-US" sz="1600" dirty="0"/>
              <a:t>Robots are revolutionizing the way we approach everyday tasks. </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The possibilities of Robotics are endless, Robotics is the future!</a:t>
            </a:r>
          </a:p>
          <a:p>
            <a:pPr indent="-228600">
              <a:lnSpc>
                <a:spcPct val="90000"/>
              </a:lnSpc>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68128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9CD775-C8DE-4FED-B09C-021356ADAC5D}"/>
              </a:ext>
            </a:extLst>
          </p:cNvPr>
          <p:cNvSpPr txBox="1"/>
          <p:nvPr/>
        </p:nvSpPr>
        <p:spPr>
          <a:xfrm>
            <a:off x="5497322" y="640080"/>
            <a:ext cx="4688333"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dirty="0">
                <a:latin typeface="+mj-lt"/>
                <a:ea typeface="+mj-ea"/>
                <a:cs typeface="+mj-cs"/>
              </a:rPr>
              <a:t>A brief history of Robotics</a:t>
            </a:r>
          </a:p>
        </p:txBody>
      </p:sp>
      <p:pic>
        <p:nvPicPr>
          <p:cNvPr id="11" name="Picture 5" descr="A yellow and black robot&#10;&#10;Description automatically generated with low confidence">
            <a:extLst>
              <a:ext uri="{FF2B5EF4-FFF2-40B4-BE49-F238E27FC236}">
                <a16:creationId xmlns:a16="http://schemas.microsoft.com/office/drawing/2014/main" id="{67EA0963-532C-3DE0-C772-E49283E9A01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a:off x="15240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3646" y="4409267"/>
            <a:ext cx="3182692" cy="18288"/>
          </a:xfrm>
          <a:custGeom>
            <a:avLst/>
            <a:gdLst>
              <a:gd name="connsiteX0" fmla="*/ 0 w 3182692"/>
              <a:gd name="connsiteY0" fmla="*/ 0 h 18288"/>
              <a:gd name="connsiteX1" fmla="*/ 604711 w 3182692"/>
              <a:gd name="connsiteY1" fmla="*/ 0 h 18288"/>
              <a:gd name="connsiteX2" fmla="*/ 1241250 w 3182692"/>
              <a:gd name="connsiteY2" fmla="*/ 0 h 18288"/>
              <a:gd name="connsiteX3" fmla="*/ 1909615 w 3182692"/>
              <a:gd name="connsiteY3" fmla="*/ 0 h 18288"/>
              <a:gd name="connsiteX4" fmla="*/ 2577981 w 3182692"/>
              <a:gd name="connsiteY4" fmla="*/ 0 h 18288"/>
              <a:gd name="connsiteX5" fmla="*/ 3182692 w 3182692"/>
              <a:gd name="connsiteY5" fmla="*/ 0 h 18288"/>
              <a:gd name="connsiteX6" fmla="*/ 3182692 w 3182692"/>
              <a:gd name="connsiteY6" fmla="*/ 18288 h 18288"/>
              <a:gd name="connsiteX7" fmla="*/ 2482500 w 3182692"/>
              <a:gd name="connsiteY7" fmla="*/ 18288 h 18288"/>
              <a:gd name="connsiteX8" fmla="*/ 1782308 w 3182692"/>
              <a:gd name="connsiteY8" fmla="*/ 18288 h 18288"/>
              <a:gd name="connsiteX9" fmla="*/ 1145769 w 3182692"/>
              <a:gd name="connsiteY9" fmla="*/ 18288 h 18288"/>
              <a:gd name="connsiteX10" fmla="*/ 0 w 3182692"/>
              <a:gd name="connsiteY10" fmla="*/ 18288 h 18288"/>
              <a:gd name="connsiteX11" fmla="*/ 0 w 3182692"/>
              <a:gd name="connsiteY11" fmla="*/ 0 h 18288"/>
              <a:gd name="connsiteX0" fmla="*/ 0 w 3182692"/>
              <a:gd name="connsiteY0" fmla="*/ 0 h 18288"/>
              <a:gd name="connsiteX1" fmla="*/ 604711 w 3182692"/>
              <a:gd name="connsiteY1" fmla="*/ 0 h 18288"/>
              <a:gd name="connsiteX2" fmla="*/ 1145769 w 3182692"/>
              <a:gd name="connsiteY2" fmla="*/ 0 h 18288"/>
              <a:gd name="connsiteX3" fmla="*/ 1845961 w 3182692"/>
              <a:gd name="connsiteY3" fmla="*/ 0 h 18288"/>
              <a:gd name="connsiteX4" fmla="*/ 2450673 w 3182692"/>
              <a:gd name="connsiteY4" fmla="*/ 0 h 18288"/>
              <a:gd name="connsiteX5" fmla="*/ 3182692 w 3182692"/>
              <a:gd name="connsiteY5" fmla="*/ 0 h 18288"/>
              <a:gd name="connsiteX6" fmla="*/ 3182692 w 3182692"/>
              <a:gd name="connsiteY6" fmla="*/ 18288 h 18288"/>
              <a:gd name="connsiteX7" fmla="*/ 2546154 w 3182692"/>
              <a:gd name="connsiteY7" fmla="*/ 18288 h 18288"/>
              <a:gd name="connsiteX8" fmla="*/ 1845961 w 3182692"/>
              <a:gd name="connsiteY8" fmla="*/ 18288 h 18288"/>
              <a:gd name="connsiteX9" fmla="*/ 1304904 w 3182692"/>
              <a:gd name="connsiteY9" fmla="*/ 18288 h 18288"/>
              <a:gd name="connsiteX10" fmla="*/ 668365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145195" y="-37571"/>
                  <a:pt x="472618" y="-13696"/>
                  <a:pt x="604711" y="0"/>
                </a:cubicBezTo>
                <a:cubicBezTo>
                  <a:pt x="706652" y="-3280"/>
                  <a:pt x="1039328" y="-8567"/>
                  <a:pt x="1241250" y="0"/>
                </a:cubicBezTo>
                <a:cubicBezTo>
                  <a:pt x="1405712" y="-7891"/>
                  <a:pt x="1711158" y="8053"/>
                  <a:pt x="1909615" y="0"/>
                </a:cubicBezTo>
                <a:cubicBezTo>
                  <a:pt x="2107436" y="-40150"/>
                  <a:pt x="2247192" y="19443"/>
                  <a:pt x="2577981" y="0"/>
                </a:cubicBezTo>
                <a:cubicBezTo>
                  <a:pt x="2894393" y="-5855"/>
                  <a:pt x="3041563" y="17846"/>
                  <a:pt x="3182692" y="0"/>
                </a:cubicBezTo>
                <a:cubicBezTo>
                  <a:pt x="3181973" y="8390"/>
                  <a:pt x="3182735" y="11854"/>
                  <a:pt x="3182692" y="18288"/>
                </a:cubicBezTo>
                <a:cubicBezTo>
                  <a:pt x="2975928" y="57450"/>
                  <a:pt x="2667693" y="19406"/>
                  <a:pt x="2482500" y="18288"/>
                </a:cubicBezTo>
                <a:cubicBezTo>
                  <a:pt x="2299734" y="36912"/>
                  <a:pt x="1925962" y="9303"/>
                  <a:pt x="1782308" y="18288"/>
                </a:cubicBezTo>
                <a:cubicBezTo>
                  <a:pt x="1635580" y="20546"/>
                  <a:pt x="1257854" y="-3663"/>
                  <a:pt x="1145769" y="18288"/>
                </a:cubicBezTo>
                <a:cubicBezTo>
                  <a:pt x="1025065" y="56574"/>
                  <a:pt x="247799" y="-11536"/>
                  <a:pt x="0" y="18288"/>
                </a:cubicBezTo>
                <a:cubicBezTo>
                  <a:pt x="-405" y="13204"/>
                  <a:pt x="-1092" y="5311"/>
                  <a:pt x="0" y="0"/>
                </a:cubicBezTo>
                <a:close/>
              </a:path>
              <a:path w="3182692" h="18288" stroke="0" extrusionOk="0">
                <a:moveTo>
                  <a:pt x="0" y="0"/>
                </a:moveTo>
                <a:cubicBezTo>
                  <a:pt x="288308" y="19724"/>
                  <a:pt x="431183" y="-26509"/>
                  <a:pt x="604711" y="0"/>
                </a:cubicBezTo>
                <a:cubicBezTo>
                  <a:pt x="795174" y="4405"/>
                  <a:pt x="950067" y="22541"/>
                  <a:pt x="1145769" y="0"/>
                </a:cubicBezTo>
                <a:cubicBezTo>
                  <a:pt x="1301850" y="7702"/>
                  <a:pt x="1499974" y="-70469"/>
                  <a:pt x="1845961" y="0"/>
                </a:cubicBezTo>
                <a:cubicBezTo>
                  <a:pt x="2191264" y="15313"/>
                  <a:pt x="2307232" y="-97"/>
                  <a:pt x="2450673" y="0"/>
                </a:cubicBezTo>
                <a:cubicBezTo>
                  <a:pt x="2596405" y="-19465"/>
                  <a:pt x="3033067" y="-31048"/>
                  <a:pt x="3182692" y="0"/>
                </a:cubicBezTo>
                <a:cubicBezTo>
                  <a:pt x="3182066" y="4696"/>
                  <a:pt x="3183370" y="10269"/>
                  <a:pt x="3182692" y="18288"/>
                </a:cubicBezTo>
                <a:cubicBezTo>
                  <a:pt x="3091120" y="-23022"/>
                  <a:pt x="2811074" y="61693"/>
                  <a:pt x="2546154" y="18288"/>
                </a:cubicBezTo>
                <a:cubicBezTo>
                  <a:pt x="2285186" y="27529"/>
                  <a:pt x="2090205" y="-22321"/>
                  <a:pt x="1845961" y="18288"/>
                </a:cubicBezTo>
                <a:cubicBezTo>
                  <a:pt x="1599794" y="31493"/>
                  <a:pt x="1466284" y="37447"/>
                  <a:pt x="1304904" y="18288"/>
                </a:cubicBezTo>
                <a:cubicBezTo>
                  <a:pt x="1189365" y="43775"/>
                  <a:pt x="952251" y="23461"/>
                  <a:pt x="668365" y="18288"/>
                </a:cubicBezTo>
                <a:cubicBezTo>
                  <a:pt x="407868" y="43595"/>
                  <a:pt x="284672" y="-9405"/>
                  <a:pt x="0" y="18288"/>
                </a:cubicBezTo>
                <a:cubicBezTo>
                  <a:pt x="527" y="9891"/>
                  <a:pt x="870" y="7012"/>
                  <a:pt x="0" y="0"/>
                </a:cubicBezTo>
                <a:close/>
              </a:path>
              <a:path w="3182692" h="18288" fill="none" stroke="0" extrusionOk="0">
                <a:moveTo>
                  <a:pt x="0" y="0"/>
                </a:moveTo>
                <a:cubicBezTo>
                  <a:pt x="108839" y="-32375"/>
                  <a:pt x="447732" y="16552"/>
                  <a:pt x="604711" y="0"/>
                </a:cubicBezTo>
                <a:cubicBezTo>
                  <a:pt x="781899" y="-548"/>
                  <a:pt x="1052060" y="7118"/>
                  <a:pt x="1241250" y="0"/>
                </a:cubicBezTo>
                <a:cubicBezTo>
                  <a:pt x="1399482" y="14083"/>
                  <a:pt x="1706293" y="54730"/>
                  <a:pt x="1909615" y="0"/>
                </a:cubicBezTo>
                <a:cubicBezTo>
                  <a:pt x="2085313" y="-24404"/>
                  <a:pt x="2264415" y="16988"/>
                  <a:pt x="2577981" y="0"/>
                </a:cubicBezTo>
                <a:cubicBezTo>
                  <a:pt x="2926098" y="-10318"/>
                  <a:pt x="3036314" y="-14769"/>
                  <a:pt x="3182692" y="0"/>
                </a:cubicBezTo>
                <a:cubicBezTo>
                  <a:pt x="3181841" y="8135"/>
                  <a:pt x="3181636" y="12730"/>
                  <a:pt x="3182692" y="18288"/>
                </a:cubicBezTo>
                <a:cubicBezTo>
                  <a:pt x="2996012" y="-1231"/>
                  <a:pt x="2669008" y="27395"/>
                  <a:pt x="2482500" y="18288"/>
                </a:cubicBezTo>
                <a:cubicBezTo>
                  <a:pt x="2296543" y="21246"/>
                  <a:pt x="1935236" y="7938"/>
                  <a:pt x="1782308" y="18288"/>
                </a:cubicBezTo>
                <a:cubicBezTo>
                  <a:pt x="1607683" y="25490"/>
                  <a:pt x="1291498" y="1369"/>
                  <a:pt x="1145769" y="18288"/>
                </a:cubicBezTo>
                <a:cubicBezTo>
                  <a:pt x="1015407" y="55325"/>
                  <a:pt x="262557" y="26571"/>
                  <a:pt x="0" y="18288"/>
                </a:cubicBezTo>
                <a:cubicBezTo>
                  <a:pt x="508" y="13336"/>
                  <a:pt x="437" y="727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custGeom>
                    <a:avLst/>
                    <a:gdLst>
                      <a:gd name="connsiteX0" fmla="*/ 0 w 3182692"/>
                      <a:gd name="connsiteY0" fmla="*/ 0 h 18288"/>
                      <a:gd name="connsiteX1" fmla="*/ 604711 w 3182692"/>
                      <a:gd name="connsiteY1" fmla="*/ 0 h 18288"/>
                      <a:gd name="connsiteX2" fmla="*/ 1241250 w 3182692"/>
                      <a:gd name="connsiteY2" fmla="*/ 0 h 18288"/>
                      <a:gd name="connsiteX3" fmla="*/ 1909615 w 3182692"/>
                      <a:gd name="connsiteY3" fmla="*/ 0 h 18288"/>
                      <a:gd name="connsiteX4" fmla="*/ 2577981 w 3182692"/>
                      <a:gd name="connsiteY4" fmla="*/ 0 h 18288"/>
                      <a:gd name="connsiteX5" fmla="*/ 3182692 w 3182692"/>
                      <a:gd name="connsiteY5" fmla="*/ 0 h 18288"/>
                      <a:gd name="connsiteX6" fmla="*/ 3182692 w 3182692"/>
                      <a:gd name="connsiteY6" fmla="*/ 18288 h 18288"/>
                      <a:gd name="connsiteX7" fmla="*/ 2482500 w 3182692"/>
                      <a:gd name="connsiteY7" fmla="*/ 18288 h 18288"/>
                      <a:gd name="connsiteX8" fmla="*/ 1782308 w 3182692"/>
                      <a:gd name="connsiteY8" fmla="*/ 18288 h 18288"/>
                      <a:gd name="connsiteX9" fmla="*/ 1145769 w 3182692"/>
                      <a:gd name="connsiteY9" fmla="*/ 18288 h 18288"/>
                      <a:gd name="connsiteX10" fmla="*/ 0 w 3182692"/>
                      <a:gd name="connsiteY10" fmla="*/ 18288 h 18288"/>
                      <a:gd name="connsiteX11" fmla="*/ 0 w 318269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8288"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1983" y="8157"/>
                          <a:pt x="3182279" y="12125"/>
                          <a:pt x="3182692" y="18288"/>
                        </a:cubicBezTo>
                        <a:cubicBezTo>
                          <a:pt x="2998421" y="21742"/>
                          <a:pt x="2675038" y="19014"/>
                          <a:pt x="2482500" y="18288"/>
                        </a:cubicBezTo>
                        <a:cubicBezTo>
                          <a:pt x="2289962" y="17562"/>
                          <a:pt x="1930644" y="6834"/>
                          <a:pt x="1782308" y="18288"/>
                        </a:cubicBezTo>
                        <a:cubicBezTo>
                          <a:pt x="1633972" y="29742"/>
                          <a:pt x="1287388" y="-1992"/>
                          <a:pt x="1145769" y="18288"/>
                        </a:cubicBezTo>
                        <a:cubicBezTo>
                          <a:pt x="1004150" y="38568"/>
                          <a:pt x="256377" y="-37438"/>
                          <a:pt x="0" y="18288"/>
                        </a:cubicBezTo>
                        <a:cubicBezTo>
                          <a:pt x="-46" y="12483"/>
                          <a:pt x="-203" y="6491"/>
                          <a:pt x="0" y="0"/>
                        </a:cubicBezTo>
                        <a:close/>
                      </a:path>
                      <a:path w="3182692" h="18288"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428" y="4493"/>
                          <a:pt x="3183076" y="9472"/>
                          <a:pt x="3182692" y="18288"/>
                        </a:cubicBezTo>
                        <a:cubicBezTo>
                          <a:pt x="3039109" y="-12701"/>
                          <a:pt x="2823860" y="13848"/>
                          <a:pt x="2546154" y="18288"/>
                        </a:cubicBezTo>
                        <a:cubicBezTo>
                          <a:pt x="2268448" y="22728"/>
                          <a:pt x="2098674" y="5291"/>
                          <a:pt x="1845961" y="18288"/>
                        </a:cubicBezTo>
                        <a:cubicBezTo>
                          <a:pt x="1593248" y="31285"/>
                          <a:pt x="1456743" y="27560"/>
                          <a:pt x="1304904" y="18288"/>
                        </a:cubicBezTo>
                        <a:cubicBezTo>
                          <a:pt x="1153065" y="9016"/>
                          <a:pt x="947204" y="11126"/>
                          <a:pt x="668365" y="18288"/>
                        </a:cubicBezTo>
                        <a:cubicBezTo>
                          <a:pt x="389526" y="25450"/>
                          <a:pt x="288244" y="-4628"/>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03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9CD775-C8DE-4FED-B09C-021356ADAC5D}"/>
              </a:ext>
            </a:extLst>
          </p:cNvPr>
          <p:cNvSpPr txBox="1"/>
          <p:nvPr/>
        </p:nvSpPr>
        <p:spPr>
          <a:xfrm>
            <a:off x="2051392" y="377036"/>
            <a:ext cx="4578008" cy="763794"/>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3500">
                <a:latin typeface="+mj-lt"/>
                <a:ea typeface="+mj-ea"/>
                <a:cs typeface="+mj-cs"/>
              </a:rPr>
              <a:t>A brief history of Robotics</a:t>
            </a:r>
          </a:p>
        </p:txBody>
      </p:sp>
      <p:sp>
        <p:nvSpPr>
          <p:cNvPr id="7" name="Rectangle 6">
            <a:extLst>
              <a:ext uri="{FF2B5EF4-FFF2-40B4-BE49-F238E27FC236}">
                <a16:creationId xmlns:a16="http://schemas.microsoft.com/office/drawing/2014/main" id="{4CEE4277-A0EC-4087-ABBF-B23F699F4C23}"/>
              </a:ext>
            </a:extLst>
          </p:cNvPr>
          <p:cNvSpPr/>
          <p:nvPr/>
        </p:nvSpPr>
        <p:spPr>
          <a:xfrm>
            <a:off x="1406113" y="1197248"/>
            <a:ext cx="4711073" cy="5492310"/>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1500" dirty="0"/>
              <a:t>The word “robot” came into the popular consciousness on 1921, in Prague, with the first performance of Karel Capek’s play, R.U.R. (Rossum’s Universal Robots).</a:t>
            </a:r>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The history of robotics can be traced back to ancient times, with the invention of simple machines such as the pulley and lever.</a:t>
            </a:r>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240-year-old drawing robots (</a:t>
            </a:r>
            <a:r>
              <a:rPr lang="en-US" sz="1500" dirty="0">
                <a:hlinkClick r:id="rId2"/>
              </a:rPr>
              <a:t>Link</a:t>
            </a:r>
            <a:r>
              <a:rPr lang="en-US" sz="1500" dirty="0"/>
              <a:t>)</a:t>
            </a:r>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The modern robotics began to take shape in the 20th century with the advent of electronics and computers.</a:t>
            </a:r>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In the 1940s and 1950s, scientists and engineers began to explore the idea of using machines to automate tasks that are traditionally done by humans.</a:t>
            </a:r>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600" dirty="0"/>
              <a:t>1954: first patent for an industrial robot.</a:t>
            </a:r>
          </a:p>
          <a:p>
            <a:pPr marL="285750" indent="-228600">
              <a:lnSpc>
                <a:spcPct val="90000"/>
              </a:lnSpc>
              <a:spcAft>
                <a:spcPts val="600"/>
              </a:spcAft>
              <a:buFont typeface="Arial" panose="020B0604020202020204" pitchFamily="34" charset="0"/>
              <a:buChar char="•"/>
            </a:pPr>
            <a:r>
              <a:rPr lang="en-US" sz="1600" dirty="0"/>
              <a:t>1961: the first industrial robot was installed in a General Motors factory. </a:t>
            </a:r>
            <a:endParaRPr lang="en-US" sz="1500" dirty="0"/>
          </a:p>
        </p:txBody>
      </p:sp>
      <p:pic>
        <p:nvPicPr>
          <p:cNvPr id="12" name="Picture 11" descr="A picture containing diagram&#10;&#10;Description automatically generated">
            <a:extLst>
              <a:ext uri="{FF2B5EF4-FFF2-40B4-BE49-F238E27FC236}">
                <a16:creationId xmlns:a16="http://schemas.microsoft.com/office/drawing/2014/main" id="{6D51D344-209F-1B26-A83F-A8510A0543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47"/>
          <a:stretch/>
        </p:blipFill>
        <p:spPr>
          <a:xfrm>
            <a:off x="6400799" y="2714196"/>
            <a:ext cx="2081556" cy="1367916"/>
          </a:xfrm>
          <a:prstGeom prst="rect">
            <a:avLst/>
          </a:prstGeom>
        </p:spPr>
      </p:pic>
      <p:pic>
        <p:nvPicPr>
          <p:cNvPr id="17" name="Picture 16" descr="Diagram&#10;&#10;Description automatically generated">
            <a:extLst>
              <a:ext uri="{FF2B5EF4-FFF2-40B4-BE49-F238E27FC236}">
                <a16:creationId xmlns:a16="http://schemas.microsoft.com/office/drawing/2014/main" id="{ED776D94-0902-1DFF-9CCE-0CF977249A9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481431" y="2677362"/>
            <a:ext cx="2034169" cy="1404750"/>
          </a:xfrm>
          <a:prstGeom prst="rect">
            <a:avLst/>
          </a:prstGeom>
        </p:spPr>
      </p:pic>
      <p:pic>
        <p:nvPicPr>
          <p:cNvPr id="19" name="Picture 18" descr="A group of men in suits&#10;&#10;Description automatically generated with low confidence">
            <a:extLst>
              <a:ext uri="{FF2B5EF4-FFF2-40B4-BE49-F238E27FC236}">
                <a16:creationId xmlns:a16="http://schemas.microsoft.com/office/drawing/2014/main" id="{B57C89EE-89C5-C505-0EB9-8F6BD9CA563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5820" y="4738446"/>
            <a:ext cx="2055611" cy="1367916"/>
          </a:xfrm>
          <a:prstGeom prst="rect">
            <a:avLst/>
          </a:prstGeom>
        </p:spPr>
      </p:pic>
      <p:pic>
        <p:nvPicPr>
          <p:cNvPr id="21" name="Picture 20" descr="Graphical user interface, website&#10;&#10;Description automatically generated with medium confidence">
            <a:extLst>
              <a:ext uri="{FF2B5EF4-FFF2-40B4-BE49-F238E27FC236}">
                <a16:creationId xmlns:a16="http://schemas.microsoft.com/office/drawing/2014/main" id="{D7233492-1696-2A9D-F8F4-B8B8613C355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61577" y="4738446"/>
            <a:ext cx="1873875" cy="1311712"/>
          </a:xfrm>
          <a:prstGeom prst="rect">
            <a:avLst/>
          </a:prstGeom>
        </p:spPr>
      </p:pic>
      <p:pic>
        <p:nvPicPr>
          <p:cNvPr id="23" name="Picture 22" descr="A group of men wearing helmets&#10;&#10;Description automatically generated with low confidence">
            <a:extLst>
              <a:ext uri="{FF2B5EF4-FFF2-40B4-BE49-F238E27FC236}">
                <a16:creationId xmlns:a16="http://schemas.microsoft.com/office/drawing/2014/main" id="{B4CC2798-A5B3-7045-BCC3-B101D58FCC2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32708" y="539799"/>
            <a:ext cx="3287741" cy="1826523"/>
          </a:xfrm>
          <a:prstGeom prst="rect">
            <a:avLst/>
          </a:prstGeom>
        </p:spPr>
      </p:pic>
      <p:sp>
        <p:nvSpPr>
          <p:cNvPr id="3" name="TextBox 2">
            <a:extLst>
              <a:ext uri="{FF2B5EF4-FFF2-40B4-BE49-F238E27FC236}">
                <a16:creationId xmlns:a16="http://schemas.microsoft.com/office/drawing/2014/main" id="{FF8C079E-8DC7-A9D4-720A-8536E5C5C9A9}"/>
              </a:ext>
            </a:extLst>
          </p:cNvPr>
          <p:cNvSpPr txBox="1"/>
          <p:nvPr/>
        </p:nvSpPr>
        <p:spPr>
          <a:xfrm>
            <a:off x="7291340" y="2352565"/>
            <a:ext cx="2380182" cy="338554"/>
          </a:xfrm>
          <a:prstGeom prst="rect">
            <a:avLst/>
          </a:prstGeom>
          <a:noFill/>
        </p:spPr>
        <p:txBody>
          <a:bodyPr wrap="square">
            <a:spAutoFit/>
          </a:bodyPr>
          <a:lstStyle/>
          <a:p>
            <a:r>
              <a:rPr lang="en-US" sz="1600">
                <a:solidFill>
                  <a:srgbClr val="FF0000"/>
                </a:solidFill>
              </a:rPr>
              <a:t>R.U.R. performance, 1921</a:t>
            </a:r>
          </a:p>
        </p:txBody>
      </p:sp>
      <p:sp>
        <p:nvSpPr>
          <p:cNvPr id="5" name="TextBox 4">
            <a:extLst>
              <a:ext uri="{FF2B5EF4-FFF2-40B4-BE49-F238E27FC236}">
                <a16:creationId xmlns:a16="http://schemas.microsoft.com/office/drawing/2014/main" id="{8A8E0144-E7DA-FFC3-2B44-3713A482A577}"/>
              </a:ext>
            </a:extLst>
          </p:cNvPr>
          <p:cNvSpPr txBox="1"/>
          <p:nvPr/>
        </p:nvSpPr>
        <p:spPr>
          <a:xfrm>
            <a:off x="6427907" y="4082112"/>
            <a:ext cx="1981334" cy="584775"/>
          </a:xfrm>
          <a:prstGeom prst="rect">
            <a:avLst/>
          </a:prstGeom>
          <a:noFill/>
        </p:spPr>
        <p:txBody>
          <a:bodyPr wrap="square">
            <a:spAutoFit/>
          </a:bodyPr>
          <a:lstStyle>
            <a:defPPr>
              <a:defRPr lang="en-US"/>
            </a:defPPr>
            <a:lvl1pPr algn="ctr">
              <a:defRPr sz="1600">
                <a:solidFill>
                  <a:srgbClr val="FF0000"/>
                </a:solidFill>
              </a:defRPr>
            </a:lvl1pPr>
          </a:lstStyle>
          <a:p>
            <a:r>
              <a:rPr lang="en-US"/>
              <a:t>Pyramid construction 2550 BC</a:t>
            </a:r>
          </a:p>
        </p:txBody>
      </p:sp>
      <p:sp>
        <p:nvSpPr>
          <p:cNvPr id="9" name="TextBox 8">
            <a:extLst>
              <a:ext uri="{FF2B5EF4-FFF2-40B4-BE49-F238E27FC236}">
                <a16:creationId xmlns:a16="http://schemas.microsoft.com/office/drawing/2014/main" id="{DF327F8C-F952-DEC8-B0A9-4AD9B403D4EF}"/>
              </a:ext>
            </a:extLst>
          </p:cNvPr>
          <p:cNvSpPr txBox="1"/>
          <p:nvPr/>
        </p:nvSpPr>
        <p:spPr>
          <a:xfrm>
            <a:off x="8485307" y="4073787"/>
            <a:ext cx="1981334" cy="584775"/>
          </a:xfrm>
          <a:prstGeom prst="rect">
            <a:avLst/>
          </a:prstGeom>
          <a:noFill/>
        </p:spPr>
        <p:txBody>
          <a:bodyPr wrap="square">
            <a:spAutoFit/>
          </a:bodyPr>
          <a:lstStyle/>
          <a:p>
            <a:pPr algn="ctr"/>
            <a:r>
              <a:rPr lang="en-US" sz="1600" err="1">
                <a:solidFill>
                  <a:srgbClr val="FF0000"/>
                </a:solidFill>
              </a:rPr>
              <a:t>Taqi</a:t>
            </a:r>
            <a:r>
              <a:rPr lang="en-US" sz="1600">
                <a:solidFill>
                  <a:srgbClr val="FF0000"/>
                </a:solidFill>
              </a:rPr>
              <a:t> Al-Deen’s Pump 1551 AD</a:t>
            </a:r>
          </a:p>
        </p:txBody>
      </p:sp>
      <p:sp>
        <p:nvSpPr>
          <p:cNvPr id="11" name="TextBox 10">
            <a:extLst>
              <a:ext uri="{FF2B5EF4-FFF2-40B4-BE49-F238E27FC236}">
                <a16:creationId xmlns:a16="http://schemas.microsoft.com/office/drawing/2014/main" id="{4386E9D1-42F3-AB3A-13C5-3BAC34C8EAF0}"/>
              </a:ext>
            </a:extLst>
          </p:cNvPr>
          <p:cNvSpPr txBox="1"/>
          <p:nvPr/>
        </p:nvSpPr>
        <p:spPr>
          <a:xfrm>
            <a:off x="7109831" y="6138446"/>
            <a:ext cx="2743200" cy="338554"/>
          </a:xfrm>
          <a:prstGeom prst="rect">
            <a:avLst/>
          </a:prstGeom>
          <a:noFill/>
        </p:spPr>
        <p:txBody>
          <a:bodyPr wrap="square">
            <a:spAutoFit/>
          </a:bodyPr>
          <a:lstStyle>
            <a:defPPr>
              <a:defRPr lang="en-US"/>
            </a:defPPr>
            <a:lvl1pPr algn="ctr">
              <a:defRPr sz="1600">
                <a:solidFill>
                  <a:srgbClr val="FF0000"/>
                </a:solidFill>
              </a:defRPr>
            </a:lvl1pPr>
          </a:lstStyle>
          <a:p>
            <a:r>
              <a:rPr lang="en-US"/>
              <a:t>First industrial robot, 1961 </a:t>
            </a:r>
          </a:p>
        </p:txBody>
      </p:sp>
    </p:spTree>
    <p:extLst>
      <p:ext uri="{BB962C8B-B14F-4D97-AF65-F5344CB8AC3E}">
        <p14:creationId xmlns:p14="http://schemas.microsoft.com/office/powerpoint/2010/main" val="3409205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9CD775-C8DE-4FED-B09C-021356ADAC5D}"/>
              </a:ext>
            </a:extLst>
          </p:cNvPr>
          <p:cNvSpPr txBox="1"/>
          <p:nvPr/>
        </p:nvSpPr>
        <p:spPr>
          <a:xfrm>
            <a:off x="1975192" y="377036"/>
            <a:ext cx="4578008" cy="763794"/>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3500">
                <a:latin typeface="+mj-lt"/>
                <a:ea typeface="+mj-ea"/>
                <a:cs typeface="+mj-cs"/>
              </a:rPr>
              <a:t>A brief history of Robotics</a:t>
            </a:r>
          </a:p>
        </p:txBody>
      </p:sp>
      <p:sp>
        <p:nvSpPr>
          <p:cNvPr id="7" name="Rectangle 6">
            <a:extLst>
              <a:ext uri="{FF2B5EF4-FFF2-40B4-BE49-F238E27FC236}">
                <a16:creationId xmlns:a16="http://schemas.microsoft.com/office/drawing/2014/main" id="{4CEE4277-A0EC-4087-ABBF-B23F699F4C23}"/>
              </a:ext>
            </a:extLst>
          </p:cNvPr>
          <p:cNvSpPr/>
          <p:nvPr/>
        </p:nvSpPr>
        <p:spPr>
          <a:xfrm>
            <a:off x="533400" y="1231002"/>
            <a:ext cx="5706883" cy="5189444"/>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1500" dirty="0"/>
              <a:t>In the 1970s and 1980s, robotics continued to advance</a:t>
            </a:r>
          </a:p>
          <a:p>
            <a:pPr marL="742950" lvl="1" indent="-228600">
              <a:lnSpc>
                <a:spcPct val="90000"/>
              </a:lnSpc>
              <a:spcAft>
                <a:spcPts val="600"/>
              </a:spcAft>
              <a:buFont typeface="Arial" panose="020B0604020202020204" pitchFamily="34" charset="0"/>
              <a:buChar char="•"/>
            </a:pPr>
            <a:r>
              <a:rPr lang="en-US" sz="1500" dirty="0"/>
              <a:t>more sophisticated </a:t>
            </a:r>
            <a:r>
              <a:rPr lang="en-US" sz="1500" b="1" dirty="0"/>
              <a:t>sensors and control systems</a:t>
            </a:r>
            <a:r>
              <a:rPr lang="en-US" sz="1500" dirty="0"/>
              <a:t>.  </a:t>
            </a:r>
          </a:p>
          <a:p>
            <a:pPr marL="742950" lvl="1" indent="-228600">
              <a:lnSpc>
                <a:spcPct val="90000"/>
              </a:lnSpc>
              <a:spcAft>
                <a:spcPts val="600"/>
              </a:spcAft>
              <a:buFont typeface="Arial" panose="020B0604020202020204" pitchFamily="34" charset="0"/>
              <a:buChar char="•"/>
            </a:pPr>
            <a:r>
              <a:rPr lang="en-US" sz="1500" dirty="0"/>
              <a:t>Robotics began to be used in a wide range of industries, including manufacturing, agriculture, and construction. </a:t>
            </a:r>
          </a:p>
          <a:p>
            <a:pPr marL="342900" indent="-285750">
              <a:lnSpc>
                <a:spcPct val="90000"/>
              </a:lnSpc>
              <a:spcAft>
                <a:spcPts val="600"/>
              </a:spcAft>
              <a:buFont typeface="Arial" panose="020B0604020202020204" pitchFamily="34" charset="0"/>
              <a:buChar char="•"/>
            </a:pPr>
            <a:endParaRPr lang="en-US" sz="1500" dirty="0"/>
          </a:p>
          <a:p>
            <a:pPr marL="342900" indent="-285750">
              <a:lnSpc>
                <a:spcPct val="90000"/>
              </a:lnSpc>
              <a:spcAft>
                <a:spcPts val="600"/>
              </a:spcAft>
              <a:buFont typeface="Arial" panose="020B0604020202020204" pitchFamily="34" charset="0"/>
              <a:buChar char="•"/>
            </a:pPr>
            <a:r>
              <a:rPr lang="en-US" sz="1500" dirty="0"/>
              <a:t>1977, the first robot with six-axis of freedom was developed by Kawasaki Heavy Industries.</a:t>
            </a:r>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In the late 1980s, </a:t>
            </a:r>
          </a:p>
          <a:p>
            <a:pPr marL="742950" lvl="1" indent="-228600">
              <a:lnSpc>
                <a:spcPct val="90000"/>
              </a:lnSpc>
              <a:spcAft>
                <a:spcPts val="600"/>
              </a:spcAft>
              <a:buFont typeface="Arial" panose="020B0604020202020204" pitchFamily="34" charset="0"/>
              <a:buChar char="•"/>
            </a:pPr>
            <a:r>
              <a:rPr lang="en-US" sz="1500" b="1" dirty="0"/>
              <a:t>mobile robots </a:t>
            </a:r>
            <a:r>
              <a:rPr lang="en-US" sz="1500" dirty="0"/>
              <a:t>began to emerge, with the development of robots that could move around in the environment. </a:t>
            </a:r>
          </a:p>
          <a:p>
            <a:pPr marL="742950" lvl="1" indent="-228600">
              <a:lnSpc>
                <a:spcPct val="90000"/>
              </a:lnSpc>
              <a:spcAft>
                <a:spcPts val="600"/>
              </a:spcAft>
              <a:buFont typeface="Arial" panose="020B0604020202020204" pitchFamily="34" charset="0"/>
              <a:buChar char="•"/>
            </a:pPr>
            <a:r>
              <a:rPr lang="en-US" sz="1500" dirty="0"/>
              <a:t>first mobile robots were used in manufacturing and logistics, but they soon found applications in other fields such as mining, agriculture, and even space exploration.</a:t>
            </a:r>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In the 1990s, robots began to be used in </a:t>
            </a:r>
          </a:p>
          <a:p>
            <a:pPr marL="742950" lvl="1" indent="-228600">
              <a:lnSpc>
                <a:spcPct val="90000"/>
              </a:lnSpc>
              <a:spcAft>
                <a:spcPts val="600"/>
              </a:spcAft>
              <a:buFont typeface="Arial" panose="020B0604020202020204" pitchFamily="34" charset="0"/>
              <a:buChar char="•"/>
            </a:pPr>
            <a:r>
              <a:rPr lang="en-US" sz="1500" dirty="0"/>
              <a:t>more </a:t>
            </a:r>
            <a:r>
              <a:rPr lang="en-US" sz="1500" b="1" dirty="0"/>
              <a:t>advanced applications</a:t>
            </a:r>
            <a:r>
              <a:rPr lang="en-US" sz="1500" dirty="0"/>
              <a:t>, such as in surgery, where robotic arms were used to perform delicate procedures.</a:t>
            </a:r>
          </a:p>
          <a:p>
            <a:pPr marL="742950" lvl="1" indent="-228600">
              <a:lnSpc>
                <a:spcPct val="90000"/>
              </a:lnSpc>
              <a:spcAft>
                <a:spcPts val="600"/>
              </a:spcAft>
              <a:buFont typeface="Arial" panose="020B0604020202020204" pitchFamily="34" charset="0"/>
              <a:buChar char="•"/>
            </a:pPr>
            <a:r>
              <a:rPr lang="en-US" sz="1500" dirty="0"/>
              <a:t> The use of robots in surgery has grown significantly  and it's now considered the standard of care for many procedures.</a:t>
            </a:r>
          </a:p>
        </p:txBody>
      </p:sp>
      <p:pic>
        <p:nvPicPr>
          <p:cNvPr id="8" name="Picture 7" descr="A picture containing indoor, power saw, tool&#10;&#10;Description automatically generated">
            <a:extLst>
              <a:ext uri="{FF2B5EF4-FFF2-40B4-BE49-F238E27FC236}">
                <a16:creationId xmlns:a16="http://schemas.microsoft.com/office/drawing/2014/main" id="{53A5A4F4-B8D8-111A-D0B8-1E9E0A53F6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15298" y="957429"/>
            <a:ext cx="1840344" cy="1349618"/>
          </a:xfrm>
          <a:prstGeom prst="rect">
            <a:avLst/>
          </a:prstGeom>
        </p:spPr>
      </p:pic>
      <p:pic>
        <p:nvPicPr>
          <p:cNvPr id="3" name="Picture 2" descr="Diagram&#10;&#10;Description automatically generated with medium confidence">
            <a:extLst>
              <a:ext uri="{FF2B5EF4-FFF2-40B4-BE49-F238E27FC236}">
                <a16:creationId xmlns:a16="http://schemas.microsoft.com/office/drawing/2014/main" id="{4D001C8D-38B3-B4FD-A2C8-3D256B642E58}"/>
              </a:ext>
            </a:extLst>
          </p:cNvPr>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033821" y="2840697"/>
            <a:ext cx="2396837" cy="3330341"/>
          </a:xfrm>
          <a:prstGeom prst="rect">
            <a:avLst/>
          </a:prstGeom>
        </p:spPr>
      </p:pic>
      <p:pic>
        <p:nvPicPr>
          <p:cNvPr id="6" name="Picture 5" descr="A person looking at a microscope&#10;&#10;Description automatically generated with low confidence">
            <a:extLst>
              <a:ext uri="{FF2B5EF4-FFF2-40B4-BE49-F238E27FC236}">
                <a16:creationId xmlns:a16="http://schemas.microsoft.com/office/drawing/2014/main" id="{7A6AABC7-6A70-FAF3-EF2A-30F976A889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30658" y="957429"/>
            <a:ext cx="2081187" cy="1349618"/>
          </a:xfrm>
          <a:prstGeom prst="rect">
            <a:avLst/>
          </a:prstGeom>
        </p:spPr>
      </p:pic>
      <p:pic>
        <p:nvPicPr>
          <p:cNvPr id="10" name="Picture 9" descr="A picture containing blue&#10;&#10;Description automatically generated">
            <a:extLst>
              <a:ext uri="{FF2B5EF4-FFF2-40B4-BE49-F238E27FC236}">
                <a16:creationId xmlns:a16="http://schemas.microsoft.com/office/drawing/2014/main" id="{D6090C31-8B26-E82E-E0D9-3F572B34A4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55641" y="2610447"/>
            <a:ext cx="2283778" cy="1710629"/>
          </a:xfrm>
          <a:prstGeom prst="rect">
            <a:avLst/>
          </a:prstGeom>
        </p:spPr>
      </p:pic>
      <p:pic>
        <p:nvPicPr>
          <p:cNvPr id="12" name="Picture 11" descr="A large machine in a field&#10;&#10;Description automatically generated with medium confidence">
            <a:extLst>
              <a:ext uri="{FF2B5EF4-FFF2-40B4-BE49-F238E27FC236}">
                <a16:creationId xmlns:a16="http://schemas.microsoft.com/office/drawing/2014/main" id="{DFCDE100-467B-145F-B3A7-ABEED3EF04E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68812" y="4550953"/>
            <a:ext cx="2283779" cy="1710630"/>
          </a:xfrm>
          <a:prstGeom prst="rect">
            <a:avLst/>
          </a:prstGeom>
        </p:spPr>
      </p:pic>
    </p:spTree>
    <p:extLst>
      <p:ext uri="{BB962C8B-B14F-4D97-AF65-F5344CB8AC3E}">
        <p14:creationId xmlns:p14="http://schemas.microsoft.com/office/powerpoint/2010/main" val="17162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9CD775-C8DE-4FED-B09C-021356ADAC5D}"/>
              </a:ext>
            </a:extLst>
          </p:cNvPr>
          <p:cNvSpPr txBox="1"/>
          <p:nvPr/>
        </p:nvSpPr>
        <p:spPr>
          <a:xfrm>
            <a:off x="1884759" y="3200401"/>
            <a:ext cx="2468166"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a:latin typeface="+mj-lt"/>
                <a:ea typeface="+mj-ea"/>
                <a:cs typeface="+mj-cs"/>
              </a:rPr>
              <a:t>A brief history of Robotics</a:t>
            </a:r>
          </a:p>
        </p:txBody>
      </p:sp>
      <p:pic>
        <p:nvPicPr>
          <p:cNvPr id="3" name="Picture 2" descr="A person in a space suit&#10;&#10;Description automatically generated with low confidence">
            <a:extLst>
              <a:ext uri="{FF2B5EF4-FFF2-40B4-BE49-F238E27FC236}">
                <a16:creationId xmlns:a16="http://schemas.microsoft.com/office/drawing/2014/main" id="{A5D164A5-1495-A25E-49BA-45580F1816E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1"/>
            <a:ext cx="12191980" cy="27431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Rectangle 6">
            <a:extLst>
              <a:ext uri="{FF2B5EF4-FFF2-40B4-BE49-F238E27FC236}">
                <a16:creationId xmlns:a16="http://schemas.microsoft.com/office/drawing/2014/main" id="{4CEE4277-A0EC-4087-ABBF-B23F699F4C23}"/>
              </a:ext>
            </a:extLst>
          </p:cNvPr>
          <p:cNvSpPr/>
          <p:nvPr/>
        </p:nvSpPr>
        <p:spPr>
          <a:xfrm>
            <a:off x="4495800" y="2895600"/>
            <a:ext cx="7086600" cy="3733800"/>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550" dirty="0"/>
              <a:t>In the 21st century, Robotics has seen a </a:t>
            </a:r>
            <a:r>
              <a:rPr lang="en-US" sz="1550" b="1" dirty="0"/>
              <a:t>rapid development</a:t>
            </a:r>
            <a:r>
              <a:rPr lang="en-US" sz="1550" dirty="0"/>
              <a:t>, with the advent of advanced technologies like </a:t>
            </a:r>
            <a:r>
              <a:rPr lang="en-US" sz="1550" b="1" dirty="0"/>
              <a:t>artificial intelligence </a:t>
            </a:r>
            <a:r>
              <a:rPr lang="en-US" sz="1550" dirty="0"/>
              <a:t>and </a:t>
            </a:r>
            <a:r>
              <a:rPr lang="en-US" sz="1550" b="1" dirty="0"/>
              <a:t>machine learning</a:t>
            </a:r>
            <a:r>
              <a:rPr lang="en-US" sz="1550" dirty="0"/>
              <a:t>. </a:t>
            </a:r>
          </a:p>
          <a:p>
            <a:pPr marL="285750" indent="-228600">
              <a:lnSpc>
                <a:spcPct val="90000"/>
              </a:lnSpc>
              <a:spcAft>
                <a:spcPts val="600"/>
              </a:spcAft>
              <a:buFont typeface="Arial" panose="020B0604020202020204" pitchFamily="34" charset="0"/>
              <a:buChar char="•"/>
            </a:pPr>
            <a:endParaRPr lang="en-US" sz="1550" dirty="0"/>
          </a:p>
          <a:p>
            <a:pPr marL="285750" indent="-228600">
              <a:lnSpc>
                <a:spcPct val="90000"/>
              </a:lnSpc>
              <a:spcAft>
                <a:spcPts val="600"/>
              </a:spcAft>
              <a:buFont typeface="Arial" panose="020B0604020202020204" pitchFamily="34" charset="0"/>
              <a:buChar char="•"/>
            </a:pPr>
            <a:r>
              <a:rPr lang="en-US" sz="1550" dirty="0"/>
              <a:t>Expanding </a:t>
            </a:r>
            <a:r>
              <a:rPr lang="en-US" sz="1550" b="1" dirty="0"/>
              <a:t>beyond the industry and factory</a:t>
            </a:r>
            <a:r>
              <a:rPr lang="en-US" sz="1550" dirty="0"/>
              <a:t>, with more and more robots being used in </a:t>
            </a:r>
            <a:r>
              <a:rPr lang="en-US" sz="1550" b="1" dirty="0"/>
              <a:t>healthcare</a:t>
            </a:r>
            <a:r>
              <a:rPr lang="en-US" sz="1550" dirty="0"/>
              <a:t>, </a:t>
            </a:r>
            <a:r>
              <a:rPr lang="en-US" sz="1550" b="1" dirty="0"/>
              <a:t>services</a:t>
            </a:r>
            <a:r>
              <a:rPr lang="en-US" sz="1550" dirty="0"/>
              <a:t>, and even in </a:t>
            </a:r>
            <a:r>
              <a:rPr lang="en-US" sz="1550" b="1" dirty="0"/>
              <a:t>domestic</a:t>
            </a:r>
            <a:r>
              <a:rPr lang="en-US" sz="1550" dirty="0"/>
              <a:t> environments.</a:t>
            </a:r>
          </a:p>
          <a:p>
            <a:pPr marL="285750" indent="-228600">
              <a:lnSpc>
                <a:spcPct val="90000"/>
              </a:lnSpc>
              <a:spcAft>
                <a:spcPts val="600"/>
              </a:spcAft>
              <a:buFont typeface="Arial" panose="020B0604020202020204" pitchFamily="34" charset="0"/>
              <a:buChar char="•"/>
            </a:pPr>
            <a:endParaRPr lang="en-US" sz="1550" dirty="0"/>
          </a:p>
          <a:p>
            <a:pPr marL="285750" indent="-228600">
              <a:lnSpc>
                <a:spcPct val="90000"/>
              </a:lnSpc>
              <a:spcAft>
                <a:spcPts val="600"/>
              </a:spcAft>
              <a:buFont typeface="Arial" panose="020B0604020202020204" pitchFamily="34" charset="0"/>
              <a:buChar char="•"/>
            </a:pPr>
            <a:r>
              <a:rPr lang="en-US" sz="1550" b="1" dirty="0"/>
              <a:t>More accessible and affordable</a:t>
            </a:r>
            <a:r>
              <a:rPr lang="en-US" sz="1550" dirty="0"/>
              <a:t>, with the rise of DIY robots and the development of low-cost robotic platforms.</a:t>
            </a:r>
          </a:p>
          <a:p>
            <a:pPr marL="285750" indent="-228600">
              <a:lnSpc>
                <a:spcPct val="90000"/>
              </a:lnSpc>
              <a:spcAft>
                <a:spcPts val="600"/>
              </a:spcAft>
              <a:buFont typeface="Arial" panose="020B0604020202020204" pitchFamily="34" charset="0"/>
              <a:buChar char="•"/>
            </a:pPr>
            <a:endParaRPr lang="en-US" sz="1550" dirty="0"/>
          </a:p>
          <a:p>
            <a:pPr marL="285750" indent="-228600">
              <a:lnSpc>
                <a:spcPct val="90000"/>
              </a:lnSpc>
              <a:spcAft>
                <a:spcPts val="600"/>
              </a:spcAft>
              <a:buFont typeface="Arial" panose="020B0604020202020204" pitchFamily="34" charset="0"/>
              <a:buChar char="•"/>
            </a:pPr>
            <a:r>
              <a:rPr lang="en-US" sz="1550" dirty="0"/>
              <a:t>Robotics is now considered to be a key technology for the future and it is expected to play a major role in many areas of our lives. </a:t>
            </a:r>
          </a:p>
          <a:p>
            <a:pPr marL="285750" indent="-228600">
              <a:lnSpc>
                <a:spcPct val="90000"/>
              </a:lnSpc>
              <a:spcAft>
                <a:spcPts val="600"/>
              </a:spcAft>
              <a:buFont typeface="Arial" panose="020B0604020202020204" pitchFamily="34" charset="0"/>
              <a:buChar char="•"/>
            </a:pPr>
            <a:endParaRPr lang="en-US" sz="1550" dirty="0"/>
          </a:p>
          <a:p>
            <a:pPr marL="285750" indent="-228600">
              <a:lnSpc>
                <a:spcPct val="90000"/>
              </a:lnSpc>
              <a:spcAft>
                <a:spcPts val="600"/>
              </a:spcAft>
              <a:buFont typeface="Arial" panose="020B0604020202020204" pitchFamily="34" charset="0"/>
              <a:buChar char="•"/>
            </a:pPr>
            <a:r>
              <a:rPr lang="en-US" sz="1550" dirty="0"/>
              <a:t>The field of Robotics is constantly evolving and advancing, and it's an exciting time to be a part of it.</a:t>
            </a:r>
          </a:p>
        </p:txBody>
      </p:sp>
    </p:spTree>
    <p:extLst>
      <p:ext uri="{BB962C8B-B14F-4D97-AF65-F5344CB8AC3E}">
        <p14:creationId xmlns:p14="http://schemas.microsoft.com/office/powerpoint/2010/main" val="99056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C4161AE-11A2-4436-A7FB-44334586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8229D1-C16F-4EBF-AA2C-B7ECDCC85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9CD775-C8DE-4FED-B09C-021356ADAC5D}"/>
              </a:ext>
            </a:extLst>
          </p:cNvPr>
          <p:cNvSpPr txBox="1"/>
          <p:nvPr/>
        </p:nvSpPr>
        <p:spPr>
          <a:xfrm>
            <a:off x="1860741" y="-15240"/>
            <a:ext cx="6019800" cy="13305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Most common types of robots </a:t>
            </a:r>
          </a:p>
        </p:txBody>
      </p:sp>
      <p:pic>
        <p:nvPicPr>
          <p:cNvPr id="14" name="Picture 13" descr="A picture containing indoor&#10;&#10;Description automatically generated">
            <a:extLst>
              <a:ext uri="{FF2B5EF4-FFF2-40B4-BE49-F238E27FC236}">
                <a16:creationId xmlns:a16="http://schemas.microsoft.com/office/drawing/2014/main" id="{251B3114-F9FC-D6A0-321D-8CD6D328E3B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2"/>
          <a:stretch/>
        </p:blipFill>
        <p:spPr>
          <a:xfrm>
            <a:off x="7981950" y="11"/>
            <a:ext cx="2686050" cy="1677587"/>
          </a:xfrm>
          <a:custGeom>
            <a:avLst/>
            <a:gdLst/>
            <a:ahLst/>
            <a:cxnLst/>
            <a:rect l="l" t="t" r="r" b="b"/>
            <a:pathLst>
              <a:path w="3581400" h="1677597">
                <a:moveTo>
                  <a:pt x="161395" y="0"/>
                </a:moveTo>
                <a:lnTo>
                  <a:pt x="3581400" y="0"/>
                </a:lnTo>
                <a:lnTo>
                  <a:pt x="3581400" y="1677597"/>
                </a:lnTo>
                <a:lnTo>
                  <a:pt x="16028" y="1677597"/>
                </a:lnTo>
                <a:lnTo>
                  <a:pt x="14520" y="1674742"/>
                </a:lnTo>
                <a:cubicBezTo>
                  <a:pt x="19077" y="1661158"/>
                  <a:pt x="13236" y="1655969"/>
                  <a:pt x="11870" y="1634532"/>
                </a:cubicBezTo>
                <a:cubicBezTo>
                  <a:pt x="15960" y="1627315"/>
                  <a:pt x="14857" y="1619871"/>
                  <a:pt x="12123" y="1611974"/>
                </a:cubicBezTo>
                <a:cubicBezTo>
                  <a:pt x="14601" y="1592532"/>
                  <a:pt x="11088" y="1572641"/>
                  <a:pt x="10881" y="1549670"/>
                </a:cubicBezTo>
                <a:lnTo>
                  <a:pt x="1421" y="1487568"/>
                </a:lnTo>
                <a:lnTo>
                  <a:pt x="2231" y="1428268"/>
                </a:lnTo>
                <a:cubicBezTo>
                  <a:pt x="3846" y="1420887"/>
                  <a:pt x="5650" y="1413843"/>
                  <a:pt x="7559" y="1407245"/>
                </a:cubicBezTo>
                <a:cubicBezTo>
                  <a:pt x="2335" y="1397680"/>
                  <a:pt x="12971" y="1375400"/>
                  <a:pt x="1223" y="1371658"/>
                </a:cubicBezTo>
                <a:cubicBezTo>
                  <a:pt x="3461" y="1362565"/>
                  <a:pt x="8956" y="1359484"/>
                  <a:pt x="1070" y="1358381"/>
                </a:cubicBezTo>
                <a:cubicBezTo>
                  <a:pt x="1593" y="1355266"/>
                  <a:pt x="1218" y="1352935"/>
                  <a:pt x="412" y="1350955"/>
                </a:cubicBezTo>
                <a:lnTo>
                  <a:pt x="0" y="1350276"/>
                </a:lnTo>
                <a:lnTo>
                  <a:pt x="5162" y="1330155"/>
                </a:lnTo>
                <a:lnTo>
                  <a:pt x="4981" y="1326976"/>
                </a:lnTo>
                <a:lnTo>
                  <a:pt x="9454" y="1314508"/>
                </a:lnTo>
                <a:lnTo>
                  <a:pt x="17855" y="1287115"/>
                </a:lnTo>
                <a:cubicBezTo>
                  <a:pt x="19212" y="1284856"/>
                  <a:pt x="26250" y="1256761"/>
                  <a:pt x="28140" y="1255674"/>
                </a:cubicBezTo>
                <a:cubicBezTo>
                  <a:pt x="23472" y="1220662"/>
                  <a:pt x="37878" y="1249642"/>
                  <a:pt x="40706" y="1216246"/>
                </a:cubicBezTo>
                <a:cubicBezTo>
                  <a:pt x="29115" y="1194325"/>
                  <a:pt x="44888" y="1197089"/>
                  <a:pt x="48102" y="1147300"/>
                </a:cubicBezTo>
                <a:cubicBezTo>
                  <a:pt x="54707" y="1121708"/>
                  <a:pt x="50727" y="1107942"/>
                  <a:pt x="63890" y="1070753"/>
                </a:cubicBezTo>
                <a:cubicBezTo>
                  <a:pt x="68816" y="1034410"/>
                  <a:pt x="75171" y="958324"/>
                  <a:pt x="77661" y="929239"/>
                </a:cubicBezTo>
                <a:cubicBezTo>
                  <a:pt x="69046" y="901681"/>
                  <a:pt x="78084" y="919168"/>
                  <a:pt x="78834" y="896242"/>
                </a:cubicBezTo>
                <a:cubicBezTo>
                  <a:pt x="88537" y="908295"/>
                  <a:pt x="76451" y="866480"/>
                  <a:pt x="88448" y="872205"/>
                </a:cubicBezTo>
                <a:cubicBezTo>
                  <a:pt x="88206" y="867852"/>
                  <a:pt x="87591" y="863453"/>
                  <a:pt x="86885" y="858997"/>
                </a:cubicBezTo>
                <a:cubicBezTo>
                  <a:pt x="86765" y="858219"/>
                  <a:pt x="86642" y="857442"/>
                  <a:pt x="86522" y="856664"/>
                </a:cubicBezTo>
                <a:lnTo>
                  <a:pt x="87113" y="848522"/>
                </a:lnTo>
                <a:lnTo>
                  <a:pt x="84722" y="844735"/>
                </a:lnTo>
                <a:lnTo>
                  <a:pt x="83780" y="831413"/>
                </a:lnTo>
                <a:cubicBezTo>
                  <a:pt x="83822" y="826652"/>
                  <a:pt x="84330" y="821802"/>
                  <a:pt x="85585" y="816845"/>
                </a:cubicBezTo>
                <a:cubicBezTo>
                  <a:pt x="94144" y="803184"/>
                  <a:pt x="85848" y="765821"/>
                  <a:pt x="97019" y="749378"/>
                </a:cubicBezTo>
                <a:cubicBezTo>
                  <a:pt x="100233" y="742498"/>
                  <a:pt x="104715" y="716106"/>
                  <a:pt x="102234" y="708014"/>
                </a:cubicBezTo>
                <a:cubicBezTo>
                  <a:pt x="102481" y="701872"/>
                  <a:pt x="104818" y="696611"/>
                  <a:pt x="101661" y="690731"/>
                </a:cubicBezTo>
                <a:cubicBezTo>
                  <a:pt x="98063" y="682521"/>
                  <a:pt x="108190" y="669704"/>
                  <a:pt x="102578" y="667652"/>
                </a:cubicBezTo>
                <a:cubicBezTo>
                  <a:pt x="105340" y="642306"/>
                  <a:pt x="115874" y="560911"/>
                  <a:pt x="118234" y="538657"/>
                </a:cubicBezTo>
                <a:cubicBezTo>
                  <a:pt x="117638" y="537302"/>
                  <a:pt x="117131" y="535775"/>
                  <a:pt x="116730" y="534128"/>
                </a:cubicBezTo>
                <a:cubicBezTo>
                  <a:pt x="114402" y="524544"/>
                  <a:pt x="116056" y="512942"/>
                  <a:pt x="120423" y="508217"/>
                </a:cubicBezTo>
                <a:cubicBezTo>
                  <a:pt x="135842" y="482476"/>
                  <a:pt x="140032" y="452305"/>
                  <a:pt x="146490" y="425691"/>
                </a:cubicBezTo>
                <a:cubicBezTo>
                  <a:pt x="152632" y="394798"/>
                  <a:pt x="137378" y="407838"/>
                  <a:pt x="153347" y="374828"/>
                </a:cubicBezTo>
                <a:cubicBezTo>
                  <a:pt x="149818" y="367784"/>
                  <a:pt x="150382" y="362614"/>
                  <a:pt x="153662" y="355448"/>
                </a:cubicBezTo>
                <a:cubicBezTo>
                  <a:pt x="156334" y="340231"/>
                  <a:pt x="145653" y="334489"/>
                  <a:pt x="154323" y="323061"/>
                </a:cubicBezTo>
                <a:cubicBezTo>
                  <a:pt x="148259" y="322134"/>
                  <a:pt x="156546" y="292315"/>
                  <a:pt x="149604" y="295584"/>
                </a:cubicBezTo>
                <a:cubicBezTo>
                  <a:pt x="145978" y="282129"/>
                  <a:pt x="155190" y="282737"/>
                  <a:pt x="152223" y="269800"/>
                </a:cubicBezTo>
                <a:cubicBezTo>
                  <a:pt x="152875" y="257840"/>
                  <a:pt x="157283" y="280242"/>
                  <a:pt x="159574" y="268040"/>
                </a:cubicBezTo>
                <a:cubicBezTo>
                  <a:pt x="161332" y="252572"/>
                  <a:pt x="171677" y="259420"/>
                  <a:pt x="160187" y="239084"/>
                </a:cubicBezTo>
                <a:cubicBezTo>
                  <a:pt x="165715" y="225322"/>
                  <a:pt x="160228" y="218349"/>
                  <a:pt x="160377" y="194696"/>
                </a:cubicBezTo>
                <a:lnTo>
                  <a:pt x="162286" y="188429"/>
                </a:lnTo>
                <a:lnTo>
                  <a:pt x="156932" y="180431"/>
                </a:lnTo>
                <a:cubicBezTo>
                  <a:pt x="154788" y="175986"/>
                  <a:pt x="153490" y="170658"/>
                  <a:pt x="154246" y="163556"/>
                </a:cubicBezTo>
                <a:cubicBezTo>
                  <a:pt x="168756" y="121106"/>
                  <a:pt x="144558" y="160910"/>
                  <a:pt x="153818" y="90171"/>
                </a:cubicBezTo>
                <a:cubicBezTo>
                  <a:pt x="155960" y="86805"/>
                  <a:pt x="154719" y="77320"/>
                  <a:pt x="152128" y="77275"/>
                </a:cubicBezTo>
                <a:cubicBezTo>
                  <a:pt x="153243" y="72994"/>
                  <a:pt x="158878" y="63894"/>
                  <a:pt x="154912" y="61293"/>
                </a:cubicBezTo>
                <a:cubicBezTo>
                  <a:pt x="155507" y="49699"/>
                  <a:pt x="156808" y="38400"/>
                  <a:pt x="158770" y="27665"/>
                </a:cubicBezTo>
                <a:lnTo>
                  <a:pt x="164401" y="5871"/>
                </a:lnTo>
                <a:lnTo>
                  <a:pt x="161421" y="241"/>
                </a:lnTo>
                <a:cubicBezTo>
                  <a:pt x="161412" y="161"/>
                  <a:pt x="161403" y="80"/>
                  <a:pt x="161395" y="0"/>
                </a:cubicBezTo>
                <a:close/>
              </a:path>
            </a:pathLst>
          </a:custGeom>
        </p:spPr>
      </p:pic>
      <p:sp>
        <p:nvSpPr>
          <p:cNvPr id="7" name="Rectangle 6">
            <a:extLst>
              <a:ext uri="{FF2B5EF4-FFF2-40B4-BE49-F238E27FC236}">
                <a16:creationId xmlns:a16="http://schemas.microsoft.com/office/drawing/2014/main" id="{4CEE4277-A0EC-4087-ABBF-B23F699F4C23}"/>
              </a:ext>
            </a:extLst>
          </p:cNvPr>
          <p:cNvSpPr/>
          <p:nvPr/>
        </p:nvSpPr>
        <p:spPr>
          <a:xfrm>
            <a:off x="1981200" y="1066800"/>
            <a:ext cx="4648200" cy="5646810"/>
          </a:xfrm>
          <a:prstGeom prst="rect">
            <a:avLst/>
          </a:prstGeom>
        </p:spPr>
        <p:txBody>
          <a:bodyPr vert="horz" lIns="91440" tIns="45720" rIns="91440" bIns="45720" rtlCol="0">
            <a:noAutofit/>
          </a:bodyPr>
          <a:lstStyle/>
          <a:p>
            <a:pPr>
              <a:lnSpc>
                <a:spcPct val="90000"/>
              </a:lnSpc>
              <a:spcAft>
                <a:spcPts val="600"/>
              </a:spcAft>
            </a:pPr>
            <a:r>
              <a:rPr lang="en-US" sz="1400" b="1"/>
              <a:t>1 - Industrial robots</a:t>
            </a:r>
            <a:r>
              <a:rPr lang="en-US" sz="1400"/>
              <a:t>: </a:t>
            </a:r>
          </a:p>
          <a:p>
            <a:pPr marL="285750" indent="-228600">
              <a:lnSpc>
                <a:spcPct val="90000"/>
              </a:lnSpc>
              <a:spcAft>
                <a:spcPts val="600"/>
              </a:spcAft>
              <a:buFont typeface="Arial" panose="020B0604020202020204" pitchFamily="34" charset="0"/>
              <a:buChar char="•"/>
            </a:pPr>
            <a:r>
              <a:rPr lang="en-US" sz="1400"/>
              <a:t>used in </a:t>
            </a:r>
            <a:r>
              <a:rPr lang="en-US" sz="1400" b="1"/>
              <a:t>manufacturing</a:t>
            </a:r>
            <a:r>
              <a:rPr lang="en-US" sz="1400"/>
              <a:t>, </a:t>
            </a:r>
            <a:r>
              <a:rPr lang="en-US" sz="1400" b="1"/>
              <a:t>assembly</a:t>
            </a:r>
            <a:r>
              <a:rPr lang="en-US" sz="1400"/>
              <a:t>, and other applications. </a:t>
            </a:r>
          </a:p>
          <a:p>
            <a:pPr marL="285750" indent="-228600">
              <a:lnSpc>
                <a:spcPct val="90000"/>
              </a:lnSpc>
              <a:spcAft>
                <a:spcPts val="600"/>
              </a:spcAft>
              <a:buFont typeface="Arial" panose="020B0604020202020204" pitchFamily="34" charset="0"/>
              <a:buChar char="•"/>
            </a:pPr>
            <a:r>
              <a:rPr lang="en-US" sz="1400"/>
              <a:t>perform </a:t>
            </a:r>
            <a:r>
              <a:rPr lang="en-US" sz="1400" b="1"/>
              <a:t>repetitive tasks </a:t>
            </a:r>
            <a:r>
              <a:rPr lang="en-US" sz="1400"/>
              <a:t>with </a:t>
            </a:r>
            <a:r>
              <a:rPr lang="en-US" sz="1400" b="1"/>
              <a:t>high precision and speed</a:t>
            </a:r>
            <a:r>
              <a:rPr lang="en-US" sz="1400"/>
              <a:t>. </a:t>
            </a:r>
          </a:p>
          <a:p>
            <a:pPr marL="285750" indent="-228600">
              <a:lnSpc>
                <a:spcPct val="90000"/>
              </a:lnSpc>
              <a:spcAft>
                <a:spcPts val="600"/>
              </a:spcAft>
              <a:buFont typeface="Arial" panose="020B0604020202020204" pitchFamily="34" charset="0"/>
              <a:buChar char="•"/>
            </a:pPr>
            <a:r>
              <a:rPr lang="en-US" sz="1400" b="1"/>
              <a:t>larger</a:t>
            </a:r>
            <a:r>
              <a:rPr lang="en-US" sz="1400"/>
              <a:t> and more </a:t>
            </a:r>
            <a:r>
              <a:rPr lang="en-US" sz="1400" b="1"/>
              <a:t>expensive</a:t>
            </a:r>
            <a:r>
              <a:rPr lang="en-US" sz="1400"/>
              <a:t> than other types and used in large factories or industrial settings.</a:t>
            </a:r>
          </a:p>
          <a:p>
            <a:pPr indent="-228600">
              <a:lnSpc>
                <a:spcPct val="90000"/>
              </a:lnSpc>
              <a:spcAft>
                <a:spcPts val="600"/>
              </a:spcAft>
              <a:buFont typeface="Arial" panose="020B0604020202020204" pitchFamily="34" charset="0"/>
              <a:buChar char="•"/>
            </a:pPr>
            <a:endParaRPr lang="en-US" sz="1400"/>
          </a:p>
          <a:p>
            <a:pPr>
              <a:lnSpc>
                <a:spcPct val="90000"/>
              </a:lnSpc>
              <a:spcAft>
                <a:spcPts val="600"/>
              </a:spcAft>
            </a:pPr>
            <a:r>
              <a:rPr lang="en-US" sz="1400" b="1"/>
              <a:t>2 - Service robots: </a:t>
            </a:r>
          </a:p>
          <a:p>
            <a:pPr marL="285750" indent="-228600">
              <a:lnSpc>
                <a:spcPct val="90000"/>
              </a:lnSpc>
              <a:spcAft>
                <a:spcPts val="600"/>
              </a:spcAft>
              <a:buFont typeface="Arial" panose="020B0604020202020204" pitchFamily="34" charset="0"/>
              <a:buChar char="•"/>
            </a:pPr>
            <a:r>
              <a:rPr lang="en-US" sz="1400"/>
              <a:t>interact with </a:t>
            </a:r>
            <a:r>
              <a:rPr lang="en-US" sz="1400" b="1"/>
              <a:t>people</a:t>
            </a:r>
            <a:r>
              <a:rPr lang="en-US" sz="1400"/>
              <a:t> and provide a </a:t>
            </a:r>
            <a:r>
              <a:rPr lang="en-US" sz="1400" b="1"/>
              <a:t>service</a:t>
            </a:r>
            <a:r>
              <a:rPr lang="en-US" sz="1400"/>
              <a:t>. </a:t>
            </a:r>
          </a:p>
          <a:p>
            <a:pPr marL="285750" indent="-228600">
              <a:lnSpc>
                <a:spcPct val="90000"/>
              </a:lnSpc>
              <a:spcAft>
                <a:spcPts val="600"/>
              </a:spcAft>
              <a:buFont typeface="Arial" panose="020B0604020202020204" pitchFamily="34" charset="0"/>
              <a:buChar char="•"/>
            </a:pPr>
            <a:r>
              <a:rPr lang="en-US" sz="1400"/>
              <a:t>found in </a:t>
            </a:r>
            <a:r>
              <a:rPr lang="en-US" sz="1400" b="1"/>
              <a:t>hospitals</a:t>
            </a:r>
            <a:r>
              <a:rPr lang="en-US" sz="1400"/>
              <a:t>, </a:t>
            </a:r>
            <a:r>
              <a:rPr lang="en-US" sz="1400" b="1"/>
              <a:t>hotels</a:t>
            </a:r>
            <a:r>
              <a:rPr lang="en-US" sz="1400"/>
              <a:t>, and </a:t>
            </a:r>
            <a:r>
              <a:rPr lang="en-US" sz="1400" b="1"/>
              <a:t>airports</a:t>
            </a:r>
            <a:r>
              <a:rPr lang="en-US" sz="1400"/>
              <a:t>. </a:t>
            </a:r>
          </a:p>
          <a:p>
            <a:pPr marL="285750" indent="-228600">
              <a:lnSpc>
                <a:spcPct val="90000"/>
              </a:lnSpc>
              <a:spcAft>
                <a:spcPts val="600"/>
              </a:spcAft>
              <a:buFont typeface="Arial" panose="020B0604020202020204" pitchFamily="34" charset="0"/>
              <a:buChar char="•"/>
            </a:pPr>
            <a:r>
              <a:rPr lang="en-US" sz="1400"/>
              <a:t>tasks such as </a:t>
            </a:r>
            <a:r>
              <a:rPr lang="en-US" sz="1400" b="1"/>
              <a:t>cleaning</a:t>
            </a:r>
            <a:r>
              <a:rPr lang="en-US" sz="1400"/>
              <a:t>, </a:t>
            </a:r>
            <a:r>
              <a:rPr lang="en-US" sz="1400" b="1"/>
              <a:t>security</a:t>
            </a:r>
            <a:r>
              <a:rPr lang="en-US" sz="1400"/>
              <a:t>, and </a:t>
            </a:r>
            <a:r>
              <a:rPr lang="en-US" sz="1400" b="1"/>
              <a:t>customer service</a:t>
            </a:r>
            <a:r>
              <a:rPr lang="en-US" sz="1400"/>
              <a:t>.</a:t>
            </a:r>
          </a:p>
          <a:p>
            <a:pPr indent="-228600">
              <a:lnSpc>
                <a:spcPct val="90000"/>
              </a:lnSpc>
              <a:spcAft>
                <a:spcPts val="600"/>
              </a:spcAft>
              <a:buFont typeface="Arial" panose="020B0604020202020204" pitchFamily="34" charset="0"/>
              <a:buChar char="•"/>
            </a:pPr>
            <a:endParaRPr lang="en-US" sz="1400"/>
          </a:p>
          <a:p>
            <a:pPr>
              <a:lnSpc>
                <a:spcPct val="90000"/>
              </a:lnSpc>
              <a:spcAft>
                <a:spcPts val="600"/>
              </a:spcAft>
            </a:pPr>
            <a:r>
              <a:rPr lang="en-US" sz="1400" b="1"/>
              <a:t>3 - Mobile robots: </a:t>
            </a:r>
          </a:p>
          <a:p>
            <a:pPr marL="285750" indent="-228600">
              <a:lnSpc>
                <a:spcPct val="90000"/>
              </a:lnSpc>
              <a:spcAft>
                <a:spcPts val="600"/>
              </a:spcAft>
              <a:buFont typeface="Arial" panose="020B0604020202020204" pitchFamily="34" charset="0"/>
              <a:buChar char="•"/>
            </a:pPr>
            <a:r>
              <a:rPr lang="en-US" sz="1400"/>
              <a:t>can </a:t>
            </a:r>
            <a:r>
              <a:rPr lang="en-US" sz="1400" b="1"/>
              <a:t>move around </a:t>
            </a:r>
            <a:r>
              <a:rPr lang="en-US" sz="1400"/>
              <a:t>in their environment</a:t>
            </a:r>
          </a:p>
          <a:p>
            <a:pPr marL="285750" indent="-228600">
              <a:lnSpc>
                <a:spcPct val="90000"/>
              </a:lnSpc>
              <a:spcAft>
                <a:spcPts val="600"/>
              </a:spcAft>
              <a:buFont typeface="Arial" panose="020B0604020202020204" pitchFamily="34" charset="0"/>
              <a:buChar char="•"/>
            </a:pPr>
            <a:r>
              <a:rPr lang="en-US" sz="1400"/>
              <a:t>wide range of applications, such as </a:t>
            </a:r>
            <a:r>
              <a:rPr lang="en-US" sz="1400" b="1"/>
              <a:t>logistics</a:t>
            </a:r>
            <a:r>
              <a:rPr lang="en-US" sz="1400"/>
              <a:t>, </a:t>
            </a:r>
            <a:r>
              <a:rPr lang="en-US" sz="1400" b="1"/>
              <a:t>agriculture</a:t>
            </a:r>
            <a:r>
              <a:rPr lang="en-US" sz="1400"/>
              <a:t>, </a:t>
            </a:r>
            <a:r>
              <a:rPr lang="en-US" sz="1400" b="1"/>
              <a:t>mining</a:t>
            </a:r>
            <a:r>
              <a:rPr lang="en-US" sz="1400"/>
              <a:t>, and </a:t>
            </a:r>
            <a:r>
              <a:rPr lang="en-US" sz="1400" b="1"/>
              <a:t>space exploration</a:t>
            </a:r>
            <a:r>
              <a:rPr lang="en-US" sz="1400"/>
              <a:t>. </a:t>
            </a:r>
          </a:p>
          <a:p>
            <a:pPr marL="285750" indent="-228600">
              <a:lnSpc>
                <a:spcPct val="90000"/>
              </a:lnSpc>
              <a:spcAft>
                <a:spcPts val="600"/>
              </a:spcAft>
              <a:buFont typeface="Arial" panose="020B0604020202020204" pitchFamily="34" charset="0"/>
              <a:buChar char="•"/>
            </a:pPr>
            <a:r>
              <a:rPr lang="en-US" sz="1400"/>
              <a:t>autonomous or teleoperated, and they can be either </a:t>
            </a:r>
            <a:r>
              <a:rPr lang="en-US" sz="1400" b="1"/>
              <a:t>ground-based</a:t>
            </a:r>
            <a:r>
              <a:rPr lang="en-US" sz="1400"/>
              <a:t>, in </a:t>
            </a:r>
            <a:r>
              <a:rPr lang="en-US" sz="1400" b="1"/>
              <a:t>water</a:t>
            </a:r>
            <a:r>
              <a:rPr lang="en-US" sz="1400"/>
              <a:t> or </a:t>
            </a:r>
            <a:r>
              <a:rPr lang="en-US" sz="1400" b="1"/>
              <a:t>aerial</a:t>
            </a:r>
            <a:r>
              <a:rPr lang="en-US" sz="1400"/>
              <a:t>.</a:t>
            </a:r>
          </a:p>
          <a:p>
            <a:pPr indent="-228600">
              <a:lnSpc>
                <a:spcPct val="90000"/>
              </a:lnSpc>
              <a:spcAft>
                <a:spcPts val="600"/>
              </a:spcAft>
              <a:buFont typeface="Arial" panose="020B0604020202020204" pitchFamily="34" charset="0"/>
              <a:buChar char="•"/>
            </a:pPr>
            <a:endParaRPr lang="en-US" sz="1400"/>
          </a:p>
          <a:p>
            <a:pPr>
              <a:lnSpc>
                <a:spcPct val="90000"/>
              </a:lnSpc>
              <a:spcAft>
                <a:spcPts val="600"/>
              </a:spcAft>
            </a:pPr>
            <a:r>
              <a:rPr lang="en-US" sz="1400" b="1"/>
              <a:t>4 - Medical robots: </a:t>
            </a:r>
          </a:p>
          <a:p>
            <a:pPr marL="285750" indent="-228600">
              <a:lnSpc>
                <a:spcPct val="90000"/>
              </a:lnSpc>
              <a:spcAft>
                <a:spcPts val="600"/>
              </a:spcAft>
              <a:buFont typeface="Arial" panose="020B0604020202020204" pitchFamily="34" charset="0"/>
              <a:buChar char="•"/>
            </a:pPr>
            <a:r>
              <a:rPr lang="en-US" sz="1400"/>
              <a:t>assist with </a:t>
            </a:r>
            <a:r>
              <a:rPr lang="en-US" sz="1400" b="1"/>
              <a:t>surgeries</a:t>
            </a:r>
            <a:r>
              <a:rPr lang="en-US" sz="1400"/>
              <a:t>, </a:t>
            </a:r>
            <a:r>
              <a:rPr lang="en-US" sz="1400" b="1"/>
              <a:t>therapy</a:t>
            </a:r>
            <a:r>
              <a:rPr lang="en-US" sz="1400"/>
              <a:t>, and other procedures. </a:t>
            </a:r>
          </a:p>
          <a:p>
            <a:pPr marL="285750" indent="-228600">
              <a:lnSpc>
                <a:spcPct val="90000"/>
              </a:lnSpc>
              <a:spcAft>
                <a:spcPts val="600"/>
              </a:spcAft>
              <a:buFont typeface="Arial" panose="020B0604020202020204" pitchFamily="34" charset="0"/>
              <a:buChar char="•"/>
            </a:pPr>
            <a:r>
              <a:rPr lang="en-US" sz="1400"/>
              <a:t>tasks such as performing </a:t>
            </a:r>
            <a:r>
              <a:rPr lang="en-US" sz="1400" b="1"/>
              <a:t>minimally invasive procedures</a:t>
            </a:r>
            <a:r>
              <a:rPr lang="en-US" sz="1400"/>
              <a:t>, assisting with </a:t>
            </a:r>
            <a:r>
              <a:rPr lang="en-US" sz="1400" b="1"/>
              <a:t>rehabilitation</a:t>
            </a:r>
            <a:r>
              <a:rPr lang="en-US" sz="1400"/>
              <a:t>, and </a:t>
            </a:r>
            <a:r>
              <a:rPr lang="en-US" sz="1400" b="1"/>
              <a:t>monitoring patients</a:t>
            </a:r>
            <a:r>
              <a:rPr lang="en-US" sz="1400"/>
              <a:t>.</a:t>
            </a:r>
          </a:p>
        </p:txBody>
      </p:sp>
      <p:pic>
        <p:nvPicPr>
          <p:cNvPr id="9" name="Picture 8" descr="A picture containing text, floor, indoor&#10;&#10;Description automatically generated">
            <a:extLst>
              <a:ext uri="{FF2B5EF4-FFF2-40B4-BE49-F238E27FC236}">
                <a16:creationId xmlns:a16="http://schemas.microsoft.com/office/drawing/2014/main" id="{4B8ECCAC-17F6-4F99-D908-F19FA84ED7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2" b="-2"/>
          <a:stretch/>
        </p:blipFill>
        <p:spPr>
          <a:xfrm>
            <a:off x="7987010" y="1657845"/>
            <a:ext cx="2680991" cy="1752443"/>
          </a:xfrm>
          <a:custGeom>
            <a:avLst/>
            <a:gdLst/>
            <a:ahLst/>
            <a:cxnLst/>
            <a:rect l="l" t="t" r="r" b="b"/>
            <a:pathLst>
              <a:path w="3574654" h="1752443">
                <a:moveTo>
                  <a:pt x="8656" y="0"/>
                </a:moveTo>
                <a:lnTo>
                  <a:pt x="3574654" y="0"/>
                </a:lnTo>
                <a:lnTo>
                  <a:pt x="3574654" y="1752443"/>
                </a:lnTo>
                <a:lnTo>
                  <a:pt x="174206" y="1752443"/>
                </a:lnTo>
                <a:lnTo>
                  <a:pt x="173520" y="1742722"/>
                </a:lnTo>
                <a:cubicBezTo>
                  <a:pt x="166693" y="1740806"/>
                  <a:pt x="168850" y="1709464"/>
                  <a:pt x="158494" y="1720158"/>
                </a:cubicBezTo>
                <a:cubicBezTo>
                  <a:pt x="157707" y="1709842"/>
                  <a:pt x="161192" y="1700765"/>
                  <a:pt x="154638" y="1709133"/>
                </a:cubicBezTo>
                <a:cubicBezTo>
                  <a:pt x="154175" y="1705884"/>
                  <a:pt x="153224" y="1704360"/>
                  <a:pt x="152028" y="1703639"/>
                </a:cubicBezTo>
                <a:lnTo>
                  <a:pt x="151510" y="1703552"/>
                </a:lnTo>
                <a:lnTo>
                  <a:pt x="149939" y="1680484"/>
                </a:lnTo>
                <a:lnTo>
                  <a:pt x="148900" y="1678015"/>
                </a:lnTo>
                <a:cubicBezTo>
                  <a:pt x="148913" y="1672749"/>
                  <a:pt x="148924" y="1667484"/>
                  <a:pt x="148936" y="1662218"/>
                </a:cubicBezTo>
                <a:lnTo>
                  <a:pt x="148390" y="1654463"/>
                </a:lnTo>
                <a:lnTo>
                  <a:pt x="149402" y="1651435"/>
                </a:lnTo>
                <a:cubicBezTo>
                  <a:pt x="149846" y="1648628"/>
                  <a:pt x="149650" y="1645207"/>
                  <a:pt x="148002" y="1640413"/>
                </a:cubicBezTo>
                <a:lnTo>
                  <a:pt x="147401" y="1639463"/>
                </a:lnTo>
                <a:lnTo>
                  <a:pt x="147883" y="1629196"/>
                </a:lnTo>
                <a:cubicBezTo>
                  <a:pt x="148324" y="1625687"/>
                  <a:pt x="149076" y="1622319"/>
                  <a:pt x="150267" y="1619175"/>
                </a:cubicBezTo>
                <a:cubicBezTo>
                  <a:pt x="136723" y="1595128"/>
                  <a:pt x="139317" y="1561402"/>
                  <a:pt x="132165" y="1529881"/>
                </a:cubicBezTo>
                <a:cubicBezTo>
                  <a:pt x="133186" y="1488865"/>
                  <a:pt x="141785" y="1480519"/>
                  <a:pt x="131022" y="1453616"/>
                </a:cubicBezTo>
                <a:cubicBezTo>
                  <a:pt x="127310" y="1440813"/>
                  <a:pt x="129541" y="1421555"/>
                  <a:pt x="120754" y="1389024"/>
                </a:cubicBezTo>
                <a:cubicBezTo>
                  <a:pt x="114227" y="1358388"/>
                  <a:pt x="111705" y="1330175"/>
                  <a:pt x="105496" y="1302691"/>
                </a:cubicBezTo>
                <a:cubicBezTo>
                  <a:pt x="99430" y="1269937"/>
                  <a:pt x="99163" y="1277652"/>
                  <a:pt x="95268" y="1258284"/>
                </a:cubicBezTo>
                <a:cubicBezTo>
                  <a:pt x="93851" y="1254897"/>
                  <a:pt x="86672" y="1222305"/>
                  <a:pt x="84858" y="1219376"/>
                </a:cubicBezTo>
                <a:cubicBezTo>
                  <a:pt x="80520" y="1201736"/>
                  <a:pt x="73502" y="1179721"/>
                  <a:pt x="69245" y="1152443"/>
                </a:cubicBezTo>
                <a:cubicBezTo>
                  <a:pt x="72181" y="1130820"/>
                  <a:pt x="55102" y="1109065"/>
                  <a:pt x="59323" y="1082021"/>
                </a:cubicBezTo>
                <a:cubicBezTo>
                  <a:pt x="59933" y="1072426"/>
                  <a:pt x="56059" y="1044866"/>
                  <a:pt x="51817" y="1040962"/>
                </a:cubicBezTo>
                <a:cubicBezTo>
                  <a:pt x="50286" y="1035485"/>
                  <a:pt x="50657" y="1028293"/>
                  <a:pt x="46503" y="1027051"/>
                </a:cubicBezTo>
                <a:cubicBezTo>
                  <a:pt x="41346" y="1024363"/>
                  <a:pt x="45759" y="1001606"/>
                  <a:pt x="40736" y="1006491"/>
                </a:cubicBezTo>
                <a:cubicBezTo>
                  <a:pt x="43694" y="990397"/>
                  <a:pt x="32609" y="982630"/>
                  <a:pt x="28654" y="971512"/>
                </a:cubicBezTo>
                <a:cubicBezTo>
                  <a:pt x="30316" y="964989"/>
                  <a:pt x="28253" y="959112"/>
                  <a:pt x="25191" y="951644"/>
                </a:cubicBezTo>
                <a:lnTo>
                  <a:pt x="21142" y="941381"/>
                </a:lnTo>
                <a:cubicBezTo>
                  <a:pt x="21020" y="939810"/>
                  <a:pt x="20896" y="938238"/>
                  <a:pt x="20773" y="936667"/>
                </a:cubicBezTo>
                <a:cubicBezTo>
                  <a:pt x="19874" y="928278"/>
                  <a:pt x="16398" y="900629"/>
                  <a:pt x="15745" y="891045"/>
                </a:cubicBezTo>
                <a:lnTo>
                  <a:pt x="16852" y="879166"/>
                </a:lnTo>
                <a:cubicBezTo>
                  <a:pt x="16064" y="875445"/>
                  <a:pt x="11752" y="871879"/>
                  <a:pt x="11024" y="868721"/>
                </a:cubicBezTo>
                <a:lnTo>
                  <a:pt x="12485" y="860219"/>
                </a:lnTo>
                <a:cubicBezTo>
                  <a:pt x="8271" y="861111"/>
                  <a:pt x="11740" y="851094"/>
                  <a:pt x="11850" y="843525"/>
                </a:cubicBezTo>
                <a:cubicBezTo>
                  <a:pt x="11730" y="828022"/>
                  <a:pt x="11612" y="812518"/>
                  <a:pt x="11493" y="797015"/>
                </a:cubicBezTo>
                <a:lnTo>
                  <a:pt x="9000" y="768303"/>
                </a:lnTo>
                <a:lnTo>
                  <a:pt x="10494" y="759507"/>
                </a:lnTo>
                <a:cubicBezTo>
                  <a:pt x="10852" y="740351"/>
                  <a:pt x="4936" y="719172"/>
                  <a:pt x="9764" y="705570"/>
                </a:cubicBezTo>
                <a:cubicBezTo>
                  <a:pt x="10332" y="700041"/>
                  <a:pt x="10202" y="695038"/>
                  <a:pt x="9638" y="690388"/>
                </a:cubicBezTo>
                <a:lnTo>
                  <a:pt x="7047" y="677974"/>
                </a:lnTo>
                <a:lnTo>
                  <a:pt x="0" y="653388"/>
                </a:lnTo>
                <a:cubicBezTo>
                  <a:pt x="12182" y="652146"/>
                  <a:pt x="-4668" y="595337"/>
                  <a:pt x="6127" y="601549"/>
                </a:cubicBezTo>
                <a:cubicBezTo>
                  <a:pt x="3933" y="578838"/>
                  <a:pt x="25694" y="557816"/>
                  <a:pt x="13968" y="535919"/>
                </a:cubicBezTo>
                <a:cubicBezTo>
                  <a:pt x="14926" y="501851"/>
                  <a:pt x="11016" y="453329"/>
                  <a:pt x="11875" y="420166"/>
                </a:cubicBezTo>
                <a:cubicBezTo>
                  <a:pt x="6938" y="426282"/>
                  <a:pt x="8070" y="396529"/>
                  <a:pt x="8209" y="392858"/>
                </a:cubicBezTo>
                <a:cubicBezTo>
                  <a:pt x="10678" y="370586"/>
                  <a:pt x="9897" y="351343"/>
                  <a:pt x="13049" y="312846"/>
                </a:cubicBezTo>
                <a:cubicBezTo>
                  <a:pt x="11510" y="278783"/>
                  <a:pt x="19654" y="249172"/>
                  <a:pt x="10752" y="217790"/>
                </a:cubicBezTo>
                <a:cubicBezTo>
                  <a:pt x="12418" y="215662"/>
                  <a:pt x="13704" y="213034"/>
                  <a:pt x="14712" y="210066"/>
                </a:cubicBezTo>
                <a:lnTo>
                  <a:pt x="16900" y="200849"/>
                </a:lnTo>
                <a:lnTo>
                  <a:pt x="16484" y="199564"/>
                </a:lnTo>
                <a:cubicBezTo>
                  <a:pt x="15715" y="194009"/>
                  <a:pt x="16101" y="190699"/>
                  <a:pt x="16998" y="188389"/>
                </a:cubicBezTo>
                <a:lnTo>
                  <a:pt x="18474" y="186250"/>
                </a:lnTo>
                <a:lnTo>
                  <a:pt x="19253" y="178676"/>
                </a:lnTo>
                <a:lnTo>
                  <a:pt x="23738" y="138548"/>
                </a:lnTo>
                <a:lnTo>
                  <a:pt x="23258" y="138123"/>
                </a:lnTo>
                <a:cubicBezTo>
                  <a:pt x="22237" y="136655"/>
                  <a:pt x="21585" y="134605"/>
                  <a:pt x="21688" y="131277"/>
                </a:cubicBezTo>
                <a:cubicBezTo>
                  <a:pt x="14019" y="134681"/>
                  <a:pt x="18874" y="128568"/>
                  <a:pt x="19855" y="118460"/>
                </a:cubicBezTo>
                <a:cubicBezTo>
                  <a:pt x="8164" y="121490"/>
                  <a:pt x="15490" y="93803"/>
                  <a:pt x="9287" y="87467"/>
                </a:cubicBezTo>
                <a:cubicBezTo>
                  <a:pt x="10272" y="79974"/>
                  <a:pt x="11100" y="72101"/>
                  <a:pt x="11706" y="64012"/>
                </a:cubicBezTo>
                <a:cubicBezTo>
                  <a:pt x="11774" y="62414"/>
                  <a:pt x="11844" y="60817"/>
                  <a:pt x="11913" y="59219"/>
                </a:cubicBezTo>
                <a:lnTo>
                  <a:pt x="11800" y="59091"/>
                </a:lnTo>
                <a:cubicBezTo>
                  <a:pt x="11601" y="57983"/>
                  <a:pt x="11577" y="56382"/>
                  <a:pt x="11792" y="53973"/>
                </a:cubicBezTo>
                <a:lnTo>
                  <a:pt x="12291" y="50475"/>
                </a:lnTo>
                <a:lnTo>
                  <a:pt x="12694" y="41175"/>
                </a:lnTo>
                <a:lnTo>
                  <a:pt x="12068" y="37768"/>
                </a:lnTo>
                <a:lnTo>
                  <a:pt x="10718" y="36122"/>
                </a:lnTo>
                <a:cubicBezTo>
                  <a:pt x="10782" y="35853"/>
                  <a:pt x="10846" y="35583"/>
                  <a:pt x="10911" y="35314"/>
                </a:cubicBezTo>
                <a:cubicBezTo>
                  <a:pt x="13618" y="29654"/>
                  <a:pt x="17224" y="28942"/>
                  <a:pt x="7774" y="16898"/>
                </a:cubicBezTo>
                <a:close/>
              </a:path>
            </a:pathLst>
          </a:custGeom>
        </p:spPr>
      </p:pic>
      <p:pic>
        <p:nvPicPr>
          <p:cNvPr id="3" name="Picture 2" descr="A picture containing yellow, indoor, power shovel, automaton&#10;&#10;Description automatically generated">
            <a:extLst>
              <a:ext uri="{FF2B5EF4-FFF2-40B4-BE49-F238E27FC236}">
                <a16:creationId xmlns:a16="http://schemas.microsoft.com/office/drawing/2014/main" id="{B0C9AE7E-F9F9-6A30-AD5D-AD2070B23E9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
          <a:stretch/>
        </p:blipFill>
        <p:spPr>
          <a:xfrm>
            <a:off x="8114242" y="3390535"/>
            <a:ext cx="2553759" cy="1752443"/>
          </a:xfrm>
          <a:custGeom>
            <a:avLst/>
            <a:gdLst/>
            <a:ahLst/>
            <a:cxnLst/>
            <a:rect l="l" t="t" r="r" b="b"/>
            <a:pathLst>
              <a:path w="3405012" h="1752443">
                <a:moveTo>
                  <a:pt x="0" y="0"/>
                </a:moveTo>
                <a:lnTo>
                  <a:pt x="3405012" y="0"/>
                </a:lnTo>
                <a:lnTo>
                  <a:pt x="3405012" y="1752443"/>
                </a:lnTo>
                <a:lnTo>
                  <a:pt x="150701" y="1752443"/>
                </a:lnTo>
                <a:lnTo>
                  <a:pt x="151133" y="1747002"/>
                </a:lnTo>
                <a:cubicBezTo>
                  <a:pt x="148082" y="1720397"/>
                  <a:pt x="138162" y="1706976"/>
                  <a:pt x="141124" y="1679782"/>
                </a:cubicBezTo>
                <a:cubicBezTo>
                  <a:pt x="138233" y="1654888"/>
                  <a:pt x="132497" y="1634841"/>
                  <a:pt x="132620" y="1612573"/>
                </a:cubicBezTo>
                <a:cubicBezTo>
                  <a:pt x="129044" y="1605219"/>
                  <a:pt x="127104" y="1597620"/>
                  <a:pt x="130223" y="1587920"/>
                </a:cubicBezTo>
                <a:lnTo>
                  <a:pt x="118649" y="1517306"/>
                </a:lnTo>
                <a:cubicBezTo>
                  <a:pt x="118727" y="1504116"/>
                  <a:pt x="126587" y="1522582"/>
                  <a:pt x="125184" y="1510721"/>
                </a:cubicBezTo>
                <a:cubicBezTo>
                  <a:pt x="120254" y="1500337"/>
                  <a:pt x="128918" y="1494774"/>
                  <a:pt x="123286" y="1484337"/>
                </a:cubicBezTo>
                <a:cubicBezTo>
                  <a:pt x="117384" y="1492089"/>
                  <a:pt x="120076" y="1448204"/>
                  <a:pt x="114286" y="1451361"/>
                </a:cubicBezTo>
                <a:cubicBezTo>
                  <a:pt x="120422" y="1434659"/>
                  <a:pt x="109532" y="1426428"/>
                  <a:pt x="109458" y="1410107"/>
                </a:cubicBezTo>
                <a:cubicBezTo>
                  <a:pt x="111304" y="1401070"/>
                  <a:pt x="116414" y="1379312"/>
                  <a:pt x="111952" y="1374933"/>
                </a:cubicBezTo>
                <a:cubicBezTo>
                  <a:pt x="121247" y="1332742"/>
                  <a:pt x="111990" y="1355376"/>
                  <a:pt x="112507" y="1321763"/>
                </a:cubicBezTo>
                <a:cubicBezTo>
                  <a:pt x="114038" y="1292024"/>
                  <a:pt x="104680" y="1296583"/>
                  <a:pt x="114684" y="1261703"/>
                </a:cubicBezTo>
                <a:cubicBezTo>
                  <a:pt x="117951" y="1254272"/>
                  <a:pt x="117538" y="1242085"/>
                  <a:pt x="113764" y="1234482"/>
                </a:cubicBezTo>
                <a:cubicBezTo>
                  <a:pt x="113115" y="1233173"/>
                  <a:pt x="112388" y="1232054"/>
                  <a:pt x="111607" y="1231156"/>
                </a:cubicBezTo>
                <a:cubicBezTo>
                  <a:pt x="119170" y="1209268"/>
                  <a:pt x="112520" y="1202536"/>
                  <a:pt x="118230" y="1191103"/>
                </a:cubicBezTo>
                <a:cubicBezTo>
                  <a:pt x="116952" y="1164152"/>
                  <a:pt x="106928" y="1147748"/>
                  <a:pt x="111866" y="1137301"/>
                </a:cubicBezTo>
                <a:cubicBezTo>
                  <a:pt x="109070" y="1117917"/>
                  <a:pt x="103766" y="1087902"/>
                  <a:pt x="101461" y="1074796"/>
                </a:cubicBezTo>
                <a:cubicBezTo>
                  <a:pt x="97539" y="1071283"/>
                  <a:pt x="98827" y="1064698"/>
                  <a:pt x="98024" y="1058665"/>
                </a:cubicBezTo>
                <a:cubicBezTo>
                  <a:pt x="94360" y="1052587"/>
                  <a:pt x="94092" y="1024379"/>
                  <a:pt x="95922" y="1015662"/>
                </a:cubicBezTo>
                <a:lnTo>
                  <a:pt x="91333" y="988711"/>
                </a:lnTo>
                <a:cubicBezTo>
                  <a:pt x="98562" y="941987"/>
                  <a:pt x="70330" y="921576"/>
                  <a:pt x="96654" y="884719"/>
                </a:cubicBezTo>
                <a:cubicBezTo>
                  <a:pt x="96548" y="867680"/>
                  <a:pt x="88256" y="880245"/>
                  <a:pt x="88150" y="863206"/>
                </a:cubicBezTo>
                <a:cubicBezTo>
                  <a:pt x="84996" y="840798"/>
                  <a:pt x="96332" y="851480"/>
                  <a:pt x="83698" y="830894"/>
                </a:cubicBezTo>
                <a:cubicBezTo>
                  <a:pt x="86835" y="790339"/>
                  <a:pt x="74016" y="769075"/>
                  <a:pt x="83164" y="732509"/>
                </a:cubicBezTo>
                <a:cubicBezTo>
                  <a:pt x="78466" y="739607"/>
                  <a:pt x="78936" y="653434"/>
                  <a:pt x="79811" y="641624"/>
                </a:cubicBezTo>
                <a:cubicBezTo>
                  <a:pt x="79592" y="616474"/>
                  <a:pt x="81385" y="589914"/>
                  <a:pt x="81852" y="551694"/>
                </a:cubicBezTo>
                <a:cubicBezTo>
                  <a:pt x="78871" y="517898"/>
                  <a:pt x="88476" y="533562"/>
                  <a:pt x="78257" y="503221"/>
                </a:cubicBezTo>
                <a:cubicBezTo>
                  <a:pt x="78107" y="484544"/>
                  <a:pt x="80125" y="442761"/>
                  <a:pt x="80950" y="439631"/>
                </a:cubicBezTo>
                <a:lnTo>
                  <a:pt x="80482" y="438394"/>
                </a:lnTo>
                <a:cubicBezTo>
                  <a:pt x="79478" y="432938"/>
                  <a:pt x="79723" y="429594"/>
                  <a:pt x="80521" y="427195"/>
                </a:cubicBezTo>
                <a:lnTo>
                  <a:pt x="81904" y="424907"/>
                </a:lnTo>
                <a:cubicBezTo>
                  <a:pt x="82057" y="422363"/>
                  <a:pt x="82210" y="419819"/>
                  <a:pt x="82363" y="417275"/>
                </a:cubicBezTo>
                <a:lnTo>
                  <a:pt x="84426" y="402379"/>
                </a:lnTo>
                <a:lnTo>
                  <a:pt x="83723" y="399462"/>
                </a:lnTo>
                <a:lnTo>
                  <a:pt x="85140" y="376794"/>
                </a:lnTo>
                <a:lnTo>
                  <a:pt x="84643" y="376419"/>
                </a:lnTo>
                <a:cubicBezTo>
                  <a:pt x="83560" y="375065"/>
                  <a:pt x="82822" y="373090"/>
                  <a:pt x="82783" y="369762"/>
                </a:cubicBezTo>
                <a:cubicBezTo>
                  <a:pt x="75270" y="373969"/>
                  <a:pt x="79859" y="367360"/>
                  <a:pt x="80411" y="357178"/>
                </a:cubicBezTo>
                <a:cubicBezTo>
                  <a:pt x="68864" y="361439"/>
                  <a:pt x="75006" y="333058"/>
                  <a:pt x="68544" y="327402"/>
                </a:cubicBezTo>
                <a:cubicBezTo>
                  <a:pt x="69211" y="319824"/>
                  <a:pt x="69703" y="311889"/>
                  <a:pt x="69965" y="303760"/>
                </a:cubicBezTo>
                <a:cubicBezTo>
                  <a:pt x="69966" y="302159"/>
                  <a:pt x="69968" y="300559"/>
                  <a:pt x="69969" y="298958"/>
                </a:cubicBezTo>
                <a:lnTo>
                  <a:pt x="69852" y="298844"/>
                </a:lnTo>
                <a:cubicBezTo>
                  <a:pt x="69606" y="297762"/>
                  <a:pt x="69513" y="296167"/>
                  <a:pt x="69626" y="293743"/>
                </a:cubicBezTo>
                <a:lnTo>
                  <a:pt x="69977" y="290202"/>
                </a:lnTo>
                <a:lnTo>
                  <a:pt x="69984" y="280887"/>
                </a:lnTo>
                <a:lnTo>
                  <a:pt x="69214" y="277557"/>
                </a:lnTo>
                <a:cubicBezTo>
                  <a:pt x="64253" y="266466"/>
                  <a:pt x="49047" y="274944"/>
                  <a:pt x="54630" y="251845"/>
                </a:cubicBezTo>
                <a:cubicBezTo>
                  <a:pt x="50339" y="228523"/>
                  <a:pt x="39950" y="218978"/>
                  <a:pt x="41532" y="193531"/>
                </a:cubicBezTo>
                <a:cubicBezTo>
                  <a:pt x="37482" y="171719"/>
                  <a:pt x="30875" y="155057"/>
                  <a:pt x="29911" y="134827"/>
                </a:cubicBezTo>
                <a:cubicBezTo>
                  <a:pt x="26044" y="129106"/>
                  <a:pt x="23769" y="122729"/>
                  <a:pt x="26358" y="113105"/>
                </a:cubicBezTo>
                <a:cubicBezTo>
                  <a:pt x="21488" y="93532"/>
                  <a:pt x="15187" y="92470"/>
                  <a:pt x="17140" y="76451"/>
                </a:cubicBezTo>
                <a:cubicBezTo>
                  <a:pt x="6336" y="71246"/>
                  <a:pt x="9567" y="68160"/>
                  <a:pt x="11130" y="60946"/>
                </a:cubicBezTo>
                <a:cubicBezTo>
                  <a:pt x="11146" y="60646"/>
                  <a:pt x="11160" y="60347"/>
                  <a:pt x="11175" y="60047"/>
                </a:cubicBezTo>
                <a:lnTo>
                  <a:pt x="9643" y="59374"/>
                </a:lnTo>
                <a:lnTo>
                  <a:pt x="8490" y="56536"/>
                </a:lnTo>
                <a:lnTo>
                  <a:pt x="7301" y="47381"/>
                </a:lnTo>
                <a:cubicBezTo>
                  <a:pt x="7260" y="46156"/>
                  <a:pt x="7219" y="44931"/>
                  <a:pt x="7178" y="43706"/>
                </a:cubicBezTo>
                <a:cubicBezTo>
                  <a:pt x="6973" y="41260"/>
                  <a:pt x="6682" y="39746"/>
                  <a:pt x="6309" y="38823"/>
                </a:cubicBezTo>
                <a:cubicBezTo>
                  <a:pt x="6268" y="38807"/>
                  <a:pt x="6228" y="38790"/>
                  <a:pt x="6186" y="38775"/>
                </a:cubicBezTo>
                <a:lnTo>
                  <a:pt x="5573" y="34055"/>
                </a:lnTo>
                <a:cubicBezTo>
                  <a:pt x="4775" y="25924"/>
                  <a:pt x="4222" y="17849"/>
                  <a:pt x="3878" y="10032"/>
                </a:cubicBezTo>
                <a:close/>
              </a:path>
            </a:pathLst>
          </a:custGeom>
        </p:spPr>
      </p:pic>
      <p:pic>
        <p:nvPicPr>
          <p:cNvPr id="6" name="Picture 5" descr="A picture containing microscope, automaton&#10;&#10;Description automatically generated">
            <a:extLst>
              <a:ext uri="{FF2B5EF4-FFF2-40B4-BE49-F238E27FC236}">
                <a16:creationId xmlns:a16="http://schemas.microsoft.com/office/drawing/2014/main" id="{A740ADFA-4690-4B75-D57F-5EDD84C5F7C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226740" y="5142979"/>
            <a:ext cx="2441261" cy="1715021"/>
          </a:xfrm>
          <a:custGeom>
            <a:avLst/>
            <a:gdLst/>
            <a:ahLst/>
            <a:cxnLst/>
            <a:rect l="l" t="t" r="r" b="b"/>
            <a:pathLst>
              <a:path w="3255014" h="1715021">
                <a:moveTo>
                  <a:pt x="703" y="0"/>
                </a:moveTo>
                <a:lnTo>
                  <a:pt x="3255014" y="0"/>
                </a:lnTo>
                <a:lnTo>
                  <a:pt x="3255014" y="1715021"/>
                </a:lnTo>
                <a:lnTo>
                  <a:pt x="20680" y="1715021"/>
                </a:lnTo>
                <a:lnTo>
                  <a:pt x="27488" y="1676166"/>
                </a:lnTo>
                <a:cubicBezTo>
                  <a:pt x="30060" y="1660248"/>
                  <a:pt x="32104" y="1646802"/>
                  <a:pt x="33656" y="1637755"/>
                </a:cubicBezTo>
                <a:cubicBezTo>
                  <a:pt x="39029" y="1635240"/>
                  <a:pt x="39060" y="1630227"/>
                  <a:pt x="36785" y="1620849"/>
                </a:cubicBezTo>
                <a:cubicBezTo>
                  <a:pt x="38105" y="1551256"/>
                  <a:pt x="100227" y="1472104"/>
                  <a:pt x="76656" y="1455842"/>
                </a:cubicBezTo>
                <a:cubicBezTo>
                  <a:pt x="77016" y="1439452"/>
                  <a:pt x="56490" y="1383714"/>
                  <a:pt x="62616" y="1345149"/>
                </a:cubicBezTo>
                <a:cubicBezTo>
                  <a:pt x="75519" y="1331119"/>
                  <a:pt x="65286" y="1248289"/>
                  <a:pt x="66967" y="1229214"/>
                </a:cubicBezTo>
                <a:cubicBezTo>
                  <a:pt x="75027" y="1226771"/>
                  <a:pt x="69197" y="1193906"/>
                  <a:pt x="80884" y="1198474"/>
                </a:cubicBezTo>
                <a:cubicBezTo>
                  <a:pt x="85953" y="1195255"/>
                  <a:pt x="86179" y="1185792"/>
                  <a:pt x="81857" y="1180728"/>
                </a:cubicBezTo>
                <a:cubicBezTo>
                  <a:pt x="83204" y="1169547"/>
                  <a:pt x="89262" y="1163440"/>
                  <a:pt x="82257" y="1151133"/>
                </a:cubicBezTo>
                <a:cubicBezTo>
                  <a:pt x="83837" y="1135715"/>
                  <a:pt x="101636" y="1122513"/>
                  <a:pt x="90618" y="1108407"/>
                </a:cubicBezTo>
                <a:cubicBezTo>
                  <a:pt x="108621" y="1097725"/>
                  <a:pt x="92049" y="1049300"/>
                  <a:pt x="95940" y="1018477"/>
                </a:cubicBezTo>
                <a:cubicBezTo>
                  <a:pt x="114997" y="965378"/>
                  <a:pt x="94883" y="900337"/>
                  <a:pt x="128252" y="875323"/>
                </a:cubicBezTo>
                <a:cubicBezTo>
                  <a:pt x="120042" y="819830"/>
                  <a:pt x="132154" y="777393"/>
                  <a:pt x="134499" y="734639"/>
                </a:cubicBezTo>
                <a:cubicBezTo>
                  <a:pt x="138830" y="715422"/>
                  <a:pt x="127012" y="702516"/>
                  <a:pt x="137671" y="686595"/>
                </a:cubicBezTo>
                <a:cubicBezTo>
                  <a:pt x="135031" y="648181"/>
                  <a:pt x="154500" y="566929"/>
                  <a:pt x="118662" y="504151"/>
                </a:cubicBezTo>
                <a:lnTo>
                  <a:pt x="70076" y="334867"/>
                </a:lnTo>
                <a:cubicBezTo>
                  <a:pt x="53138" y="284991"/>
                  <a:pt x="46242" y="268345"/>
                  <a:pt x="38295" y="239789"/>
                </a:cubicBezTo>
                <a:cubicBezTo>
                  <a:pt x="35440" y="214890"/>
                  <a:pt x="43757" y="197719"/>
                  <a:pt x="36565" y="163529"/>
                </a:cubicBezTo>
                <a:cubicBezTo>
                  <a:pt x="37934" y="145766"/>
                  <a:pt x="25190" y="110716"/>
                  <a:pt x="25258" y="98318"/>
                </a:cubicBezTo>
                <a:cubicBezTo>
                  <a:pt x="23374" y="99154"/>
                  <a:pt x="21566" y="92403"/>
                  <a:pt x="22800" y="89141"/>
                </a:cubicBezTo>
                <a:cubicBezTo>
                  <a:pt x="22768" y="32571"/>
                  <a:pt x="9002" y="70779"/>
                  <a:pt x="15482" y="33826"/>
                </a:cubicBezTo>
                <a:cubicBezTo>
                  <a:pt x="15094" y="16959"/>
                  <a:pt x="2812" y="18391"/>
                  <a:pt x="0" y="8846"/>
                </a:cubicBezTo>
                <a:close/>
              </a:path>
            </a:pathLst>
          </a:custGeom>
        </p:spPr>
      </p:pic>
    </p:spTree>
    <p:extLst>
      <p:ext uri="{BB962C8B-B14F-4D97-AF65-F5344CB8AC3E}">
        <p14:creationId xmlns:p14="http://schemas.microsoft.com/office/powerpoint/2010/main" val="3328751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8DC76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8DC76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8DC765"/>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673</TotalTime>
  <Words>2196</Words>
  <Application>Microsoft Office PowerPoint</Application>
  <PresentationFormat>Widescreen</PresentationFormat>
  <Paragraphs>416</Paragraphs>
  <Slides>26</Slides>
  <Notes>10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26</vt:i4>
      </vt:variant>
    </vt:vector>
  </HeadingPairs>
  <TitlesOfParts>
    <vt:vector size="43" baseType="lpstr">
      <vt:lpstr>Aptos Narrow</vt:lpstr>
      <vt:lpstr>Arial</vt:lpstr>
      <vt:lpstr>Arial Black</vt:lpstr>
      <vt:lpstr>Arial MT</vt:lpstr>
      <vt:lpstr>Calibri</vt:lpstr>
      <vt:lpstr>Calibri Light</vt:lpstr>
      <vt:lpstr>GillSansMTPro-Medium</vt:lpstr>
      <vt:lpstr>Helvetica</vt:lpstr>
      <vt:lpstr>Helvetica Neue Medium</vt:lpstr>
      <vt:lpstr>Proxima Nova Rg</vt:lpstr>
      <vt:lpstr>Segoe UI Symbol</vt:lpstr>
      <vt:lpstr>Times New Roman</vt:lpstr>
      <vt:lpstr>Verdana</vt:lpstr>
      <vt:lpstr>Office Theme</vt:lpstr>
      <vt:lpstr>1_Office Theme</vt:lpstr>
      <vt:lpstr>2_Office Theme</vt:lpstr>
      <vt:lpstr>3_Office Theme</vt:lpstr>
      <vt:lpstr>Welcome Everyone to MECH 641/EECE 661 – Robotics</vt:lpstr>
      <vt:lpstr>PowerPoint Presentation</vt:lpstr>
      <vt:lpstr>PowerPoint Presentation</vt:lpstr>
      <vt:lpstr>Why robots?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Syllabus</vt:lpstr>
      <vt:lpstr>What is this course about?</vt:lpstr>
      <vt:lpstr>Robot modeling</vt:lpstr>
      <vt:lpstr>Planning</vt:lpstr>
      <vt:lpstr>Control</vt:lpstr>
      <vt:lpstr>Lab sessions</vt:lpstr>
      <vt:lpstr>PowerPoint Presentation</vt:lpstr>
      <vt:lpstr>PowerPoint Presentation</vt:lpstr>
      <vt:lpstr>Grading</vt:lpstr>
      <vt:lpstr>PowerPoint Presentation</vt:lpstr>
      <vt:lpstr>Office hours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Everyone to  MECH 320 – Mechanics of Materials</dc:title>
  <dc:creator>Hussein Hussein</dc:creator>
  <cp:lastModifiedBy>Hussein Hussein</cp:lastModifiedBy>
  <cp:revision>20</cp:revision>
  <dcterms:created xsi:type="dcterms:W3CDTF">2023-01-16T08:15:39Z</dcterms:created>
  <dcterms:modified xsi:type="dcterms:W3CDTF">2026-01-14T08:16:09Z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2019-01-24T00:00:00Z</vt:filetime>
  </property>
  <property fmtid="{D5CDD505-2E9C-101B-9397-08002B2CF9AE}" pid="3" name="Creator">
    <vt:lpwstr>Microsoft® PowerPoint® 2010</vt:lpwstr>
  </property>
  <property fmtid="{D5CDD505-2E9C-101B-9397-08002B2CF9AE}" pid="4" name="LastSaved">
    <vt:filetime>2023-01-16T00:00:00Z</vt:filetime>
  </property>
</Properties>
</file>